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257" r:id="rId3"/>
    <p:sldId id="258" r:id="rId4"/>
    <p:sldId id="260" r:id="rId5"/>
    <p:sldId id="259" r:id="rId6"/>
    <p:sldId id="261" r:id="rId7"/>
    <p:sldId id="262" r:id="rId8"/>
    <p:sldId id="263" r:id="rId9"/>
    <p:sldId id="265" r:id="rId10"/>
    <p:sldId id="264"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7" autoAdjust="0"/>
    <p:restoredTop sz="73308" autoAdjust="0"/>
  </p:normalViewPr>
  <p:slideViewPr>
    <p:cSldViewPr>
      <p:cViewPr varScale="1">
        <p:scale>
          <a:sx n="75" d="100"/>
          <a:sy n="75" d="100"/>
        </p:scale>
        <p:origin x="-41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9" d="100"/>
          <a:sy n="79" d="100"/>
        </p:scale>
        <p:origin x="-1368"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4DA8E3-E022-4AF7-B5A2-A3DABE16BEAE}" type="datetimeFigureOut">
              <a:rPr lang="en-US" smtClean="0"/>
              <a:t>10/21/2010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D2E3B4-4EED-4678-9F0D-67588733B053}"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sz="1200" dirty="0" smtClean="0"/>
              <a:t>Because brook trout are fairly</a:t>
            </a:r>
            <a:r>
              <a:rPr lang="en-US" sz="1200" baseline="0" dirty="0" smtClean="0"/>
              <a:t> ubiquitous in at least parts of many of the NE states, we had earlier agreed that most of our effort would be towards:</a:t>
            </a:r>
          </a:p>
          <a:p>
            <a:pPr marL="685800" lvl="1" indent="-228600">
              <a:buAutoNum type="arabicPeriod"/>
            </a:pPr>
            <a:r>
              <a:rPr lang="en-US" sz="1200" baseline="0" dirty="0" smtClean="0"/>
              <a:t>Evaluating what we have – filling in the subwatersheds where there is no recent, quantitative data, and</a:t>
            </a:r>
          </a:p>
          <a:p>
            <a:pPr marL="685800" lvl="1" indent="-228600">
              <a:buAutoNum type="arabicPeriod"/>
            </a:pPr>
            <a:r>
              <a:rPr lang="en-US" sz="1200" baseline="0" dirty="0" smtClean="0"/>
              <a:t>Protecting what we have. No net loss of healthy HUCs should be number one priority.</a:t>
            </a:r>
          </a:p>
          <a:p>
            <a:pPr marL="228600" lvl="0" indent="-228600">
              <a:buAutoNum type="arabicPeriod"/>
            </a:pPr>
            <a:r>
              <a:rPr lang="en-US" sz="1200" baseline="0" dirty="0" smtClean="0"/>
              <a:t>First objective targets currently healthy subwatersheds – maintain the status, or no net loss, of 477 of those.</a:t>
            </a:r>
          </a:p>
          <a:p>
            <a:pPr marL="228600" lvl="0" indent="-228600">
              <a:buAutoNum type="arabicPeriod"/>
            </a:pPr>
            <a:r>
              <a:rPr lang="en-US" sz="1200" baseline="0" dirty="0" smtClean="0"/>
              <a:t>Fourth objective targets reduced subwatersheds – prevent further degradation</a:t>
            </a:r>
          </a:p>
          <a:p>
            <a:pPr marL="228600" lvl="0" indent="-228600">
              <a:buAutoNum type="arabicPeriod"/>
            </a:pPr>
            <a:r>
              <a:rPr lang="en-US" sz="1200" baseline="0" dirty="0" smtClean="0"/>
              <a:t>Also aim to gather info on 700 subwatersheds.</a:t>
            </a:r>
          </a:p>
          <a:p>
            <a:pPr marL="228600" lvl="0" indent="-228600">
              <a:buAutoNum type="arabicPeriod"/>
            </a:pPr>
            <a:r>
              <a:rPr lang="en-US" sz="1200" baseline="0" dirty="0" smtClean="0"/>
              <a:t>Strengthen populations – habitat restoration projects – 50 subwatersheds</a:t>
            </a:r>
          </a:p>
          <a:p>
            <a:pPr marL="228600" lvl="0" indent="-228600">
              <a:buAutoNum type="arabicPeriod"/>
            </a:pPr>
            <a:r>
              <a:rPr lang="en-US" sz="1200" baseline="0" dirty="0" smtClean="0"/>
              <a:t>Reestablish one population</a:t>
            </a:r>
          </a:p>
          <a:p>
            <a:pPr marL="228600" lvl="0" indent="-228600">
              <a:buAutoNum type="arabicPeriod"/>
            </a:pPr>
            <a:r>
              <a:rPr lang="en-US" sz="1200" baseline="0" dirty="0" smtClean="0"/>
              <a:t>Added objective for lakes and ponds</a:t>
            </a:r>
          </a:p>
          <a:p>
            <a:pPr marL="228600" lvl="0" indent="-228600">
              <a:buAutoNum type="arabicPeriod"/>
            </a:pPr>
            <a:r>
              <a:rPr lang="en-US" sz="1200" baseline="0" dirty="0" smtClean="0"/>
              <a:t>Issue:  Have not incorporated PA objectives into ours.  Need to revise these.</a:t>
            </a:r>
          </a:p>
          <a:p>
            <a:pPr marL="228600" lvl="0" indent="-228600">
              <a:buAutoNum type="arabicPeriod"/>
            </a:pPr>
            <a:r>
              <a:rPr lang="en-US" sz="1200" baseline="0" dirty="0" smtClean="0"/>
              <a:t>Also, we had suggested in the past changing the target date from 2012 to 2020.</a:t>
            </a:r>
          </a:p>
        </p:txBody>
      </p:sp>
      <p:sp>
        <p:nvSpPr>
          <p:cNvPr id="4" name="Slide Number Placeholder 3"/>
          <p:cNvSpPr>
            <a:spLocks noGrp="1"/>
          </p:cNvSpPr>
          <p:nvPr>
            <p:ph type="sldNum" sz="quarter" idx="10"/>
          </p:nvPr>
        </p:nvSpPr>
        <p:spPr/>
        <p:txBody>
          <a:bodyPr/>
          <a:lstStyle/>
          <a:p>
            <a:fld id="{73D2E3B4-4EED-4678-9F0D-67588733B053}" type="slidenum">
              <a:rPr lang="en-US" smtClean="0"/>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DEC Region</a:t>
            </a:r>
            <a:r>
              <a:rPr lang="en-US" baseline="0" dirty="0" smtClean="0"/>
              <a:t> 4 – largest effort.</a:t>
            </a:r>
          </a:p>
          <a:p>
            <a:pPr>
              <a:buFont typeface="Arial" pitchFamily="34" charset="0"/>
              <a:buChar char="•"/>
            </a:pPr>
            <a:r>
              <a:rPr lang="en-US" dirty="0" smtClean="0"/>
              <a:t>  Started in 2007</a:t>
            </a:r>
          </a:p>
          <a:p>
            <a:pPr>
              <a:buFont typeface="Arial" pitchFamily="34" charset="0"/>
              <a:buChar char="•"/>
            </a:pPr>
            <a:r>
              <a:rPr lang="en-US" dirty="0" smtClean="0"/>
              <a:t>  Map – shows</a:t>
            </a:r>
            <a:r>
              <a:rPr lang="en-US" baseline="0" dirty="0" smtClean="0"/>
              <a:t> location of sampling </a:t>
            </a:r>
            <a:r>
              <a:rPr lang="en-US" baseline="0" dirty="0" err="1" smtClean="0"/>
              <a:t>vs</a:t>
            </a:r>
            <a:r>
              <a:rPr lang="en-US" baseline="0" dirty="0" smtClean="0"/>
              <a:t> elevation.  Blue – where brook trout were found.  Most sampling at mouths of </a:t>
            </a:r>
            <a:r>
              <a:rPr lang="en-US" baseline="0" dirty="0" err="1" smtClean="0"/>
              <a:t>tribs</a:t>
            </a:r>
            <a:r>
              <a:rPr lang="en-US" baseline="0" dirty="0" smtClean="0"/>
              <a:t>.</a:t>
            </a:r>
            <a:endParaRPr lang="en-US" dirty="0" smtClean="0"/>
          </a:p>
          <a:p>
            <a:pPr>
              <a:buFont typeface="Arial" pitchFamily="34" charset="0"/>
              <a:buNone/>
            </a:pPr>
            <a:endParaRPr lang="en-US" dirty="0" smtClean="0"/>
          </a:p>
          <a:p>
            <a:pPr>
              <a:buFont typeface="Arial" pitchFamily="34" charset="0"/>
              <a:buChar char="•"/>
            </a:pPr>
            <a:r>
              <a:rPr lang="en-US" dirty="0" smtClean="0"/>
              <a:t>  Over</a:t>
            </a:r>
            <a:r>
              <a:rPr lang="en-US" baseline="0" dirty="0" smtClean="0"/>
              <a:t> the first three years of the project, we have sampled over 2,000 streams</a:t>
            </a:r>
          </a:p>
          <a:p>
            <a:pPr>
              <a:buFont typeface="Arial" pitchFamily="34" charset="0"/>
              <a:buChar char="•"/>
            </a:pPr>
            <a:r>
              <a:rPr lang="en-US" baseline="0" dirty="0" smtClean="0"/>
              <a:t>  Over 700 of these had brook trout in them.</a:t>
            </a:r>
          </a:p>
          <a:p>
            <a:pPr>
              <a:buFont typeface="Arial" pitchFamily="34" charset="0"/>
              <a:buChar char="•"/>
            </a:pPr>
            <a:r>
              <a:rPr lang="en-US" baseline="0" dirty="0" smtClean="0"/>
              <a:t>  335 streams had no record of trout in them – not protected under NYS regulations.  No eligible for protection.</a:t>
            </a:r>
            <a:endParaRPr lang="en-US" dirty="0" smtClean="0"/>
          </a:p>
          <a:p>
            <a:endParaRPr lang="en-US" dirty="0"/>
          </a:p>
        </p:txBody>
      </p:sp>
      <p:sp>
        <p:nvSpPr>
          <p:cNvPr id="4" name="Slide Number Placeholder 3"/>
          <p:cNvSpPr>
            <a:spLocks noGrp="1"/>
          </p:cNvSpPr>
          <p:nvPr>
            <p:ph type="sldNum" sz="quarter" idx="10"/>
          </p:nvPr>
        </p:nvSpPr>
        <p:spPr/>
        <p:txBody>
          <a:bodyPr/>
          <a:lstStyle/>
          <a:p>
            <a:fld id="{73D2E3B4-4EED-4678-9F0D-67588733B053}" type="slidenum">
              <a:rPr lang="en-US" smtClean="0"/>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Plotted against</a:t>
            </a:r>
            <a:r>
              <a:rPr lang="en-US" baseline="0" dirty="0" smtClean="0"/>
              <a:t> the EBTJV status assessment.</a:t>
            </a:r>
          </a:p>
          <a:p>
            <a:endParaRPr lang="en-US" baseline="0" dirty="0" smtClean="0"/>
          </a:p>
          <a:p>
            <a:r>
              <a:rPr lang="en-US" baseline="0" dirty="0" smtClean="0"/>
              <a:t>Filling in the blanks – (red and pink) – 56 subwatersheds that had no current data now do.</a:t>
            </a:r>
          </a:p>
          <a:p>
            <a:r>
              <a:rPr lang="en-US" baseline="0" dirty="0" smtClean="0"/>
              <a:t>New data for 80 subwatersheds – some of which will have classifications upgraded.</a:t>
            </a:r>
            <a:endParaRPr lang="en-US" dirty="0"/>
          </a:p>
        </p:txBody>
      </p:sp>
      <p:sp>
        <p:nvSpPr>
          <p:cNvPr id="4" name="Slide Number Placeholder 3"/>
          <p:cNvSpPr>
            <a:spLocks noGrp="1"/>
          </p:cNvSpPr>
          <p:nvPr>
            <p:ph type="sldNum" sz="quarter" idx="10"/>
          </p:nvPr>
        </p:nvSpPr>
        <p:spPr/>
        <p:txBody>
          <a:bodyPr/>
          <a:lstStyle/>
          <a:p>
            <a:fld id="{73D2E3B4-4EED-4678-9F0D-67588733B053}" type="slidenum">
              <a:rPr lang="en-US" smtClean="0"/>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sz="1200" dirty="0" smtClean="0"/>
              <a:t>Meets several</a:t>
            </a:r>
            <a:r>
              <a:rPr lang="en-US" sz="1200" baseline="0" dirty="0" smtClean="0"/>
              <a:t> objectives…</a:t>
            </a:r>
          </a:p>
          <a:p>
            <a:pPr marL="228600" indent="-228600">
              <a:buAutoNum type="arabicPeriod"/>
            </a:pPr>
            <a:endParaRPr lang="en-US" sz="1200" baseline="0" dirty="0" smtClean="0"/>
          </a:p>
          <a:p>
            <a:pPr marL="228600" indent="-228600">
              <a:buAutoNum type="arabicPeriod"/>
            </a:pPr>
            <a:r>
              <a:rPr lang="en-US" sz="1200" baseline="0" dirty="0" smtClean="0"/>
              <a:t>Was expanded to other regions.  In region 9, unexpected benefit – found streams do not contain trout, but have recovered and now appear to be able too.  Makes </a:t>
            </a:r>
            <a:r>
              <a:rPr lang="en-US" sz="1200" baseline="0" dirty="0" err="1" smtClean="0"/>
              <a:t>restablishment</a:t>
            </a:r>
            <a:r>
              <a:rPr lang="en-US" sz="1200" baseline="0" dirty="0" smtClean="0"/>
              <a:t> of populations more feasible?</a:t>
            </a:r>
          </a:p>
        </p:txBody>
      </p:sp>
      <p:sp>
        <p:nvSpPr>
          <p:cNvPr id="4" name="Slide Number Placeholder 3"/>
          <p:cNvSpPr>
            <a:spLocks noGrp="1"/>
          </p:cNvSpPr>
          <p:nvPr>
            <p:ph type="sldNum" sz="quarter" idx="10"/>
          </p:nvPr>
        </p:nvSpPr>
        <p:spPr/>
        <p:txBody>
          <a:bodyPr/>
          <a:lstStyle/>
          <a:p>
            <a:fld id="{73D2E3B4-4EED-4678-9F0D-67588733B053}" type="slidenum">
              <a:rPr lang="en-US" smtClean="0"/>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Active management</a:t>
            </a:r>
            <a:r>
              <a:rPr lang="en-US" baseline="0" dirty="0" smtClean="0"/>
              <a:t> program in the Adirondacks for lakes and ponds:</a:t>
            </a:r>
          </a:p>
          <a:p>
            <a:pPr>
              <a:buFont typeface="Arial" pitchFamily="34" charset="0"/>
              <a:buChar char="•"/>
            </a:pPr>
            <a:r>
              <a:rPr lang="en-US" dirty="0" smtClean="0"/>
              <a:t>  Surveys to determine status and effectiveness of management actions</a:t>
            </a:r>
          </a:p>
          <a:p>
            <a:pPr>
              <a:buFont typeface="Arial" pitchFamily="34" charset="0"/>
              <a:buChar char="•"/>
            </a:pPr>
            <a:r>
              <a:rPr lang="en-US" dirty="0" smtClean="0"/>
              <a:t>  Pond reclamations to remove invasive species – will have reclaimed several in this time period</a:t>
            </a:r>
          </a:p>
          <a:p>
            <a:pPr>
              <a:buFont typeface="Arial" pitchFamily="34" charset="0"/>
              <a:buChar char="•"/>
            </a:pPr>
            <a:r>
              <a:rPr lang="en-US" dirty="0" smtClean="0"/>
              <a:t>  Maintenance</a:t>
            </a:r>
            <a:r>
              <a:rPr lang="en-US" baseline="0" dirty="0" smtClean="0"/>
              <a:t> of broodstock waters, propagation of heritage strains in hatcheries, restocking</a:t>
            </a:r>
          </a:p>
          <a:p>
            <a:pPr>
              <a:buFont typeface="Arial" pitchFamily="34" charset="0"/>
              <a:buChar char="•"/>
            </a:pPr>
            <a:r>
              <a:rPr lang="en-US" baseline="0" dirty="0" smtClean="0"/>
              <a:t>  This is a Horn Lake strain brook trout captured in </a:t>
            </a:r>
            <a:r>
              <a:rPr lang="en-US" baseline="0" dirty="0" err="1" smtClean="0"/>
              <a:t>Brooktrout</a:t>
            </a:r>
            <a:r>
              <a:rPr lang="en-US" baseline="0" dirty="0" smtClean="0"/>
              <a:t> Lake.  </a:t>
            </a:r>
            <a:r>
              <a:rPr lang="en-US" baseline="0" dirty="0" err="1" smtClean="0"/>
              <a:t>Brooktrout</a:t>
            </a:r>
            <a:r>
              <a:rPr lang="en-US" baseline="0" dirty="0" smtClean="0"/>
              <a:t> Lake has recently recovered on it’s own from acid </a:t>
            </a:r>
            <a:r>
              <a:rPr lang="en-US" baseline="0" dirty="0" err="1" smtClean="0"/>
              <a:t>precipation</a:t>
            </a:r>
            <a:r>
              <a:rPr lang="en-US" baseline="0" dirty="0" smtClean="0"/>
              <a:t> (was fishless).  No supports reproduction population of heritage-strain brook trout.</a:t>
            </a:r>
            <a:endParaRPr lang="en-US" dirty="0"/>
          </a:p>
        </p:txBody>
      </p:sp>
      <p:sp>
        <p:nvSpPr>
          <p:cNvPr id="4" name="Slide Number Placeholder 3"/>
          <p:cNvSpPr>
            <a:spLocks noGrp="1"/>
          </p:cNvSpPr>
          <p:nvPr>
            <p:ph type="sldNum" sz="quarter" idx="10"/>
          </p:nvPr>
        </p:nvSpPr>
        <p:spPr/>
        <p:txBody>
          <a:bodyPr/>
          <a:lstStyle/>
          <a:p>
            <a:fld id="{73D2E3B4-4EED-4678-9F0D-67588733B053}" type="slidenum">
              <a:rPr lang="en-US" smtClean="0"/>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Also have a liming program,</a:t>
            </a:r>
            <a:r>
              <a:rPr lang="en-US" baseline="0" dirty="0" smtClean="0"/>
              <a:t> primarily in the SW Adirondacks.  Annual monitoring and liming as needed.  Generally spread over ice in winter.</a:t>
            </a:r>
            <a:endParaRPr lang="en-US" dirty="0"/>
          </a:p>
        </p:txBody>
      </p:sp>
      <p:sp>
        <p:nvSpPr>
          <p:cNvPr id="4" name="Slide Number Placeholder 3"/>
          <p:cNvSpPr>
            <a:spLocks noGrp="1"/>
          </p:cNvSpPr>
          <p:nvPr>
            <p:ph type="sldNum" sz="quarter" idx="10"/>
          </p:nvPr>
        </p:nvSpPr>
        <p:spPr/>
        <p:txBody>
          <a:bodyPr/>
          <a:lstStyle/>
          <a:p>
            <a:fld id="{73D2E3B4-4EED-4678-9F0D-67588733B053}" type="slidenum">
              <a:rPr lang="en-US" smtClean="0"/>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r>
              <a:rPr lang="en-US" sz="1200" baseline="0" dirty="0" smtClean="0"/>
              <a:t>Can fit into other objectives, but directly supports the last one.  Trying to get access to West Canada Lake Wilderness so survey many unknown waters that may be recovering from acid </a:t>
            </a:r>
            <a:r>
              <a:rPr lang="en-US" sz="1200" baseline="0" dirty="0" err="1" smtClean="0"/>
              <a:t>precip</a:t>
            </a:r>
            <a:r>
              <a:rPr lang="en-US" sz="1200" baseline="0" dirty="0" smtClean="0"/>
              <a:t>.</a:t>
            </a:r>
          </a:p>
        </p:txBody>
      </p:sp>
      <p:sp>
        <p:nvSpPr>
          <p:cNvPr id="4" name="Slide Number Placeholder 3"/>
          <p:cNvSpPr>
            <a:spLocks noGrp="1"/>
          </p:cNvSpPr>
          <p:nvPr>
            <p:ph type="sldNum" sz="quarter" idx="10"/>
          </p:nvPr>
        </p:nvSpPr>
        <p:spPr/>
        <p:txBody>
          <a:bodyPr/>
          <a:lstStyle/>
          <a:p>
            <a:fld id="{73D2E3B4-4EED-4678-9F0D-67588733B053}" type="slidenum">
              <a:rPr lang="en-US" smtClean="0"/>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Strengthening of populations – don’t do many</a:t>
            </a:r>
            <a:r>
              <a:rPr lang="en-US" baseline="0" dirty="0" smtClean="0"/>
              <a:t> habitat projects</a:t>
            </a:r>
          </a:p>
          <a:p>
            <a:endParaRPr lang="en-US" baseline="0" dirty="0" smtClean="0"/>
          </a:p>
          <a:p>
            <a:r>
              <a:rPr lang="en-US" baseline="0" dirty="0" smtClean="0"/>
              <a:t>McIntosh Brook – Allegany State Park.</a:t>
            </a:r>
          </a:p>
          <a:p>
            <a:pPr>
              <a:buFont typeface="Arial" pitchFamily="34" charset="0"/>
              <a:buChar char="•"/>
            </a:pPr>
            <a:r>
              <a:rPr lang="en-US" dirty="0" smtClean="0"/>
              <a:t>  Cooperative effort with two local TU chapters</a:t>
            </a:r>
          </a:p>
          <a:p>
            <a:pPr>
              <a:buFont typeface="Arial" pitchFamily="34" charset="0"/>
              <a:buChar char="•"/>
            </a:pPr>
            <a:r>
              <a:rPr lang="en-US" baseline="0" dirty="0" smtClean="0"/>
              <a:t>  Low summertime flows – lack of pools; lack of LWD in a secondary forest</a:t>
            </a:r>
          </a:p>
          <a:p>
            <a:pPr>
              <a:buFont typeface="Arial" pitchFamily="34" charset="0"/>
              <a:buChar char="•"/>
            </a:pPr>
            <a:r>
              <a:rPr lang="en-US" baseline="0" dirty="0" smtClean="0"/>
              <a:t>  Project to boost summer habitat in a 1.5 </a:t>
            </a:r>
            <a:r>
              <a:rPr lang="en-US" baseline="0" smtClean="0"/>
              <a:t>mile stretch</a:t>
            </a:r>
            <a:endParaRPr lang="en-US" baseline="0" dirty="0" smtClean="0"/>
          </a:p>
          <a:p>
            <a:pPr>
              <a:buFont typeface="Arial" pitchFamily="34" charset="0"/>
              <a:buChar char="•"/>
            </a:pPr>
            <a:r>
              <a:rPr lang="en-US" baseline="0" dirty="0" smtClean="0"/>
              <a:t>  Funded with EBTJV funds</a:t>
            </a:r>
          </a:p>
          <a:p>
            <a:pPr>
              <a:buFont typeface="Arial" pitchFamily="34" charset="0"/>
              <a:buChar char="•"/>
            </a:pPr>
            <a:r>
              <a:rPr lang="en-US" baseline="0" dirty="0" smtClean="0"/>
              <a:t>  16 log structures to scour pools</a:t>
            </a:r>
          </a:p>
          <a:p>
            <a:pPr>
              <a:buFont typeface="Arial" pitchFamily="34" charset="0"/>
              <a:buChar char="•"/>
            </a:pPr>
            <a:r>
              <a:rPr lang="en-US" baseline="0" dirty="0" smtClean="0"/>
              <a:t>  Fish populations will be evaluated for changes over the next several years</a:t>
            </a:r>
            <a:endParaRPr lang="en-US" dirty="0"/>
          </a:p>
        </p:txBody>
      </p:sp>
      <p:sp>
        <p:nvSpPr>
          <p:cNvPr id="4" name="Slide Number Placeholder 3"/>
          <p:cNvSpPr>
            <a:spLocks noGrp="1"/>
          </p:cNvSpPr>
          <p:nvPr>
            <p:ph type="sldNum" sz="quarter" idx="10"/>
          </p:nvPr>
        </p:nvSpPr>
        <p:spPr/>
        <p:txBody>
          <a:bodyPr/>
          <a:lstStyle/>
          <a:p>
            <a:fld id="{73D2E3B4-4EED-4678-9F0D-67588733B053}" type="slidenum">
              <a:rPr lang="en-US" smtClean="0"/>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1D8BD707-D9CF-40AE-B4C6-C98DA3205C09}" type="datetimeFigureOut">
              <a:rPr lang="en-US" smtClean="0"/>
              <a:pPr/>
              <a:t>10/21/2010</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B6F15528-21DE-4FAA-801E-634DDDAF4B2B}" type="slidenum">
              <a:rPr lang="en-US" smtClean="0"/>
              <a:pPr/>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10/21/2010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10/21/2010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10/21/2010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1D8BD707-D9CF-40AE-B4C6-C98DA3205C09}" type="datetimeFigureOut">
              <a:rPr lang="en-US" smtClean="0"/>
              <a:pPr/>
              <a:t>10/21/2010</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B6F15528-21DE-4FAA-801E-634DDDAF4B2B}" type="slidenum">
              <a:rPr lang="en-US" smtClean="0"/>
              <a:pPr/>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10/21/2010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a:xfrm>
            <a:off x="8641080" y="6514568"/>
            <a:ext cx="464288" cy="274320"/>
          </a:xfrm>
        </p:spPr>
        <p:txBody>
          <a:bodyPr/>
          <a:lstStyle>
            <a:extLst/>
          </a:lstStyle>
          <a:p>
            <a:fld id="{B6F15528-21DE-4FAA-801E-634DDDAF4B2B}" type="slidenum">
              <a:rPr lang="en-US" smtClean="0"/>
              <a:pPr/>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10/21/2010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a:xfrm>
            <a:off x="8641080" y="6514568"/>
            <a:ext cx="464288" cy="274320"/>
          </a:xfrm>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10/21/2010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10/21/2010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1D8BD707-D9CF-40AE-B4C6-C98DA3205C09}" type="datetimeFigureOut">
              <a:rPr lang="en-US" smtClean="0"/>
              <a:pPr/>
              <a:t>10/21/2010</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B6F15528-21DE-4FAA-801E-634DDDAF4B2B}" type="slidenum">
              <a:rPr lang="en-US" smtClean="0"/>
              <a:pPr/>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1D8BD707-D9CF-40AE-B4C6-C98DA3205C09}" type="datetimeFigureOut">
              <a:rPr lang="en-US" smtClean="0"/>
              <a:pPr/>
              <a:t>10/21/2010</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B6F15528-21DE-4FAA-801E-634DDDAF4B2B}" type="slidenum">
              <a:rPr lang="en-US" smtClean="0"/>
              <a:pPr/>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1D8BD707-D9CF-40AE-B4C6-C98DA3205C09}" type="datetimeFigureOut">
              <a:rPr lang="en-US" smtClean="0"/>
              <a:pPr/>
              <a:t>10/21/2010</a:t>
            </a:fld>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B6F15528-21DE-4FAA-801E-634DDDAF4B2B}" type="slidenum">
              <a:rPr lang="en-US" smtClean="0"/>
              <a:pPr/>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Northern Workgroup Update</a:t>
            </a:r>
            <a:endParaRPr lang="en-US" dirty="0"/>
          </a:p>
        </p:txBody>
      </p:sp>
      <p:sp>
        <p:nvSpPr>
          <p:cNvPr id="3" name="Subtitle 2"/>
          <p:cNvSpPr>
            <a:spLocks noGrp="1"/>
          </p:cNvSpPr>
          <p:nvPr>
            <p:ph type="subTitle" idx="1"/>
          </p:nvPr>
        </p:nvSpPr>
        <p:spPr/>
        <p:txBody>
          <a:bodyPr/>
          <a:lstStyle/>
          <a:p>
            <a:r>
              <a:rPr lang="en-US" dirty="0" smtClean="0"/>
              <a:t>Annual Partnership Meeting</a:t>
            </a:r>
          </a:p>
          <a:p>
            <a:r>
              <a:rPr lang="en-US" dirty="0" smtClean="0"/>
              <a:t>October 26</a:t>
            </a:r>
            <a:r>
              <a:rPr lang="en-US" baseline="30000" dirty="0" smtClean="0"/>
              <a:t> </a:t>
            </a:r>
            <a:r>
              <a:rPr lang="en-US" baseline="30000" dirty="0" smtClean="0"/>
              <a:t>–</a:t>
            </a:r>
            <a:r>
              <a:rPr lang="en-US" dirty="0" smtClean="0"/>
              <a:t> 28, 2010</a:t>
            </a:r>
          </a:p>
          <a:p>
            <a:r>
              <a:rPr lang="en-US" dirty="0" smtClean="0"/>
              <a:t>Pembroke, </a:t>
            </a:r>
            <a:r>
              <a:rPr lang="en-US" dirty="0" err="1" smtClean="0"/>
              <a:t>Virgina</a:t>
            </a:r>
            <a:endParaRPr lang="en-US" dirty="0"/>
          </a:p>
        </p:txBody>
      </p:sp>
      <p:pic>
        <p:nvPicPr>
          <p:cNvPr id="4" name="Picture 3" descr="EBTJV_logo3_hi_res.png"/>
          <p:cNvPicPr>
            <a:picLocks noChangeAspect="1"/>
          </p:cNvPicPr>
          <p:nvPr/>
        </p:nvPicPr>
        <p:blipFill>
          <a:blip r:embed="rId2" cstate="print"/>
          <a:stretch>
            <a:fillRect/>
          </a:stretch>
        </p:blipFill>
        <p:spPr>
          <a:xfrm>
            <a:off x="304800" y="609600"/>
            <a:ext cx="2112152" cy="1524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McIntosh Brook</a:t>
            </a:r>
            <a:endParaRPr lang="en-US" dirty="0"/>
          </a:p>
        </p:txBody>
      </p:sp>
      <p:pic>
        <p:nvPicPr>
          <p:cNvPr id="6146" name="Picture 2" descr="P:\Waters\Region9\McIntoshBrook\PhotosOfRestoredSections\site 5 - during 002.jpg"/>
          <p:cNvPicPr>
            <a:picLocks noChangeAspect="1" noChangeArrowheads="1"/>
          </p:cNvPicPr>
          <p:nvPr/>
        </p:nvPicPr>
        <p:blipFill>
          <a:blip r:embed="rId3" cstate="print"/>
          <a:srcRect/>
          <a:stretch>
            <a:fillRect/>
          </a:stretch>
        </p:blipFill>
        <p:spPr bwMode="auto">
          <a:xfrm>
            <a:off x="228600" y="1524000"/>
            <a:ext cx="4267200" cy="3200400"/>
          </a:xfrm>
          <a:prstGeom prst="rect">
            <a:avLst/>
          </a:prstGeom>
          <a:noFill/>
        </p:spPr>
      </p:pic>
      <p:pic>
        <p:nvPicPr>
          <p:cNvPr id="6147" name="Picture 3" descr="P:\Waters\Region9\McIntoshBrook\PhotosOfRestoredSections\IMG_4461.JPG"/>
          <p:cNvPicPr>
            <a:picLocks noChangeAspect="1" noChangeArrowheads="1"/>
          </p:cNvPicPr>
          <p:nvPr/>
        </p:nvPicPr>
        <p:blipFill>
          <a:blip r:embed="rId4" cstate="print"/>
          <a:srcRect/>
          <a:stretch>
            <a:fillRect/>
          </a:stretch>
        </p:blipFill>
        <p:spPr bwMode="auto">
          <a:xfrm>
            <a:off x="4368800" y="3200400"/>
            <a:ext cx="4433824" cy="3325368"/>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800" dirty="0" smtClean="0"/>
              <a:t>Northern Region Habitat Objectives</a:t>
            </a:r>
            <a:endParaRPr lang="en-US" sz="3800" dirty="0"/>
          </a:p>
        </p:txBody>
      </p:sp>
      <p:sp>
        <p:nvSpPr>
          <p:cNvPr id="3" name="Content Placeholder 2"/>
          <p:cNvSpPr>
            <a:spLocks noGrp="1"/>
          </p:cNvSpPr>
          <p:nvPr>
            <p:ph idx="1"/>
          </p:nvPr>
        </p:nvSpPr>
        <p:spPr/>
        <p:txBody>
          <a:bodyPr>
            <a:normAutofit lnSpcReduction="10000"/>
          </a:bodyPr>
          <a:lstStyle/>
          <a:p>
            <a:pPr>
              <a:buNone/>
            </a:pPr>
            <a:r>
              <a:rPr lang="en-US" sz="2800" dirty="0" smtClean="0">
                <a:solidFill>
                  <a:schemeClr val="accent3">
                    <a:lumMod val="60000"/>
                    <a:lumOff val="40000"/>
                  </a:schemeClr>
                </a:solidFill>
              </a:rPr>
              <a:t>By 2012:</a:t>
            </a:r>
          </a:p>
          <a:p>
            <a:r>
              <a:rPr lang="en-US" sz="2800" dirty="0" smtClean="0"/>
              <a:t>Maintain status/no net loss of </a:t>
            </a:r>
            <a:r>
              <a:rPr lang="en-US" sz="2800" dirty="0" smtClean="0">
                <a:solidFill>
                  <a:schemeClr val="accent3">
                    <a:lumMod val="60000"/>
                    <a:lumOff val="40000"/>
                  </a:schemeClr>
                </a:solidFill>
              </a:rPr>
              <a:t>477</a:t>
            </a:r>
            <a:r>
              <a:rPr lang="en-US" sz="2800" dirty="0" smtClean="0"/>
              <a:t> healthy subwatersheds</a:t>
            </a:r>
          </a:p>
          <a:p>
            <a:r>
              <a:rPr lang="en-US" sz="2800" dirty="0" smtClean="0"/>
              <a:t>Strengthen populations in </a:t>
            </a:r>
            <a:r>
              <a:rPr lang="en-US" sz="2800" dirty="0" smtClean="0">
                <a:solidFill>
                  <a:schemeClr val="accent3">
                    <a:lumMod val="60000"/>
                    <a:lumOff val="40000"/>
                  </a:schemeClr>
                </a:solidFill>
              </a:rPr>
              <a:t>50</a:t>
            </a:r>
            <a:r>
              <a:rPr lang="en-US" sz="2800" dirty="0" smtClean="0"/>
              <a:t> subwatersheds</a:t>
            </a:r>
          </a:p>
          <a:p>
            <a:r>
              <a:rPr lang="en-US" sz="2800" dirty="0" smtClean="0"/>
              <a:t>Reestablish a population in </a:t>
            </a:r>
            <a:r>
              <a:rPr lang="en-US" sz="2800" dirty="0" smtClean="0">
                <a:solidFill>
                  <a:schemeClr val="accent3">
                    <a:lumMod val="60000"/>
                    <a:lumOff val="40000"/>
                  </a:schemeClr>
                </a:solidFill>
              </a:rPr>
              <a:t>1</a:t>
            </a:r>
            <a:r>
              <a:rPr lang="en-US" sz="2800" dirty="0" smtClean="0"/>
              <a:t> subwatershed classified as extirpated</a:t>
            </a:r>
          </a:p>
          <a:p>
            <a:r>
              <a:rPr lang="en-US" sz="2800" dirty="0" smtClean="0"/>
              <a:t>Prevent further degradation in </a:t>
            </a:r>
            <a:r>
              <a:rPr lang="en-US" sz="2800" dirty="0" smtClean="0">
                <a:solidFill>
                  <a:schemeClr val="accent3">
                    <a:lumMod val="60000"/>
                    <a:lumOff val="40000"/>
                  </a:schemeClr>
                </a:solidFill>
              </a:rPr>
              <a:t>505</a:t>
            </a:r>
            <a:r>
              <a:rPr lang="en-US" sz="2800" dirty="0" smtClean="0"/>
              <a:t> reduced subwatersheds</a:t>
            </a:r>
          </a:p>
          <a:p>
            <a:r>
              <a:rPr lang="en-US" sz="2800" dirty="0" smtClean="0"/>
              <a:t>Gather info on </a:t>
            </a:r>
            <a:r>
              <a:rPr lang="en-US" sz="2800" dirty="0" smtClean="0">
                <a:solidFill>
                  <a:schemeClr val="accent3">
                    <a:lumMod val="60000"/>
                    <a:lumOff val="40000"/>
                  </a:schemeClr>
                </a:solidFill>
              </a:rPr>
              <a:t>700</a:t>
            </a:r>
            <a:r>
              <a:rPr lang="en-US" sz="2800" dirty="0" smtClean="0"/>
              <a:t> predicted subwatersheds</a:t>
            </a:r>
          </a:p>
          <a:p>
            <a:r>
              <a:rPr lang="en-US" sz="2800" dirty="0" smtClean="0"/>
              <a:t>Lakes and ponds: </a:t>
            </a:r>
            <a:r>
              <a:rPr lang="en-US" sz="2800" dirty="0" smtClean="0">
                <a:solidFill>
                  <a:schemeClr val="accent3">
                    <a:lumMod val="60000"/>
                    <a:lumOff val="40000"/>
                  </a:schemeClr>
                </a:solidFill>
              </a:rPr>
              <a:t>No net loss</a:t>
            </a:r>
            <a:r>
              <a:rPr lang="en-US" sz="2800" dirty="0" smtClean="0"/>
              <a:t>; And, assess status of </a:t>
            </a:r>
            <a:r>
              <a:rPr lang="en-US" sz="2800" dirty="0" smtClean="0">
                <a:solidFill>
                  <a:schemeClr val="accent3">
                    <a:lumMod val="60000"/>
                    <a:lumOff val="40000"/>
                  </a:schemeClr>
                </a:solidFill>
              </a:rPr>
              <a:t>50 unknown waters</a:t>
            </a:r>
          </a:p>
          <a:p>
            <a:endParaRPr lang="en-US" sz="2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York</a:t>
            </a:r>
            <a:endParaRPr lang="en-US" dirty="0"/>
          </a:p>
        </p:txBody>
      </p:sp>
      <p:sp>
        <p:nvSpPr>
          <p:cNvPr id="3" name="Content Placeholder 2"/>
          <p:cNvSpPr>
            <a:spLocks noGrp="1"/>
          </p:cNvSpPr>
          <p:nvPr>
            <p:ph idx="1"/>
          </p:nvPr>
        </p:nvSpPr>
        <p:spPr>
          <a:xfrm>
            <a:off x="457200" y="1646237"/>
            <a:ext cx="4800600" cy="4526280"/>
          </a:xfrm>
        </p:spPr>
        <p:txBody>
          <a:bodyPr/>
          <a:lstStyle/>
          <a:p>
            <a:r>
              <a:rPr lang="en-US" dirty="0" smtClean="0"/>
              <a:t>Status surveys in streams</a:t>
            </a:r>
          </a:p>
          <a:p>
            <a:r>
              <a:rPr lang="en-US" dirty="0" smtClean="0"/>
              <a:t>Brook trout restoration in lakes and ponds: reclamation, liming, broodstock waters</a:t>
            </a:r>
          </a:p>
          <a:p>
            <a:r>
              <a:rPr lang="en-US" dirty="0" smtClean="0"/>
              <a:t>Habitat improvement projects</a:t>
            </a:r>
          </a:p>
          <a:p>
            <a:endParaRPr lang="en-US" dirty="0"/>
          </a:p>
        </p:txBody>
      </p:sp>
      <p:pic>
        <p:nvPicPr>
          <p:cNvPr id="1026" name="Picture 2" descr="P:\Species\BrookTrout\StatusSurveys\Photos\2007\H-240-82-97 Fred Linhart Keyser Kill.JPG"/>
          <p:cNvPicPr>
            <a:picLocks noChangeAspect="1" noChangeArrowheads="1"/>
          </p:cNvPicPr>
          <p:nvPr/>
        </p:nvPicPr>
        <p:blipFill>
          <a:blip r:embed="rId2" cstate="print"/>
          <a:srcRect/>
          <a:stretch>
            <a:fillRect/>
          </a:stretch>
        </p:blipFill>
        <p:spPr bwMode="auto">
          <a:xfrm>
            <a:off x="5334000" y="1676400"/>
            <a:ext cx="3371850" cy="44958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Species\BrookTrout\StatusSurveys\Mapping\Region4Surveys\October2010Output\BrookTroutPAWithAltitude.png"/>
          <p:cNvPicPr>
            <a:picLocks noChangeAspect="1" noChangeArrowheads="1"/>
          </p:cNvPicPr>
          <p:nvPr/>
        </p:nvPicPr>
        <p:blipFill>
          <a:blip r:embed="rId3" cstate="print"/>
          <a:srcRect/>
          <a:stretch>
            <a:fillRect/>
          </a:stretch>
        </p:blipFill>
        <p:spPr bwMode="auto">
          <a:xfrm>
            <a:off x="609600" y="304800"/>
            <a:ext cx="8147320" cy="6295657"/>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Species\BrookTrout\StatusSurveys\Mapping\Region4Surveys\October2010Output\Region4SurveysOverview.png"/>
          <p:cNvPicPr>
            <a:picLocks noChangeAspect="1" noChangeArrowheads="1"/>
          </p:cNvPicPr>
          <p:nvPr/>
        </p:nvPicPr>
        <p:blipFill>
          <a:blip r:embed="rId3" cstate="print"/>
          <a:srcRect/>
          <a:stretch>
            <a:fillRect/>
          </a:stretch>
        </p:blipFill>
        <p:spPr bwMode="auto">
          <a:xfrm>
            <a:off x="609600" y="304800"/>
            <a:ext cx="8153400" cy="6300355"/>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800" dirty="0" smtClean="0"/>
              <a:t>Northern Region Habitat Objectives</a:t>
            </a:r>
            <a:endParaRPr lang="en-US" sz="3800" dirty="0"/>
          </a:p>
        </p:txBody>
      </p:sp>
      <p:sp>
        <p:nvSpPr>
          <p:cNvPr id="3" name="Content Placeholder 2"/>
          <p:cNvSpPr>
            <a:spLocks noGrp="1"/>
          </p:cNvSpPr>
          <p:nvPr>
            <p:ph idx="1"/>
          </p:nvPr>
        </p:nvSpPr>
        <p:spPr/>
        <p:txBody>
          <a:bodyPr>
            <a:normAutofit lnSpcReduction="10000"/>
          </a:bodyPr>
          <a:lstStyle/>
          <a:p>
            <a:pPr>
              <a:buNone/>
            </a:pPr>
            <a:r>
              <a:rPr lang="en-US" sz="2800" dirty="0" smtClean="0">
                <a:solidFill>
                  <a:schemeClr val="accent3">
                    <a:lumMod val="60000"/>
                    <a:lumOff val="40000"/>
                  </a:schemeClr>
                </a:solidFill>
              </a:rPr>
              <a:t>By 2012:</a:t>
            </a:r>
          </a:p>
          <a:p>
            <a:r>
              <a:rPr lang="en-US" sz="2800" dirty="0" smtClean="0">
                <a:solidFill>
                  <a:schemeClr val="accent6">
                    <a:lumMod val="90000"/>
                  </a:schemeClr>
                </a:solidFill>
              </a:rPr>
              <a:t>Maintain status/no net loss of 477 healthy subwatersheds</a:t>
            </a:r>
          </a:p>
          <a:p>
            <a:r>
              <a:rPr lang="en-US" sz="2800" dirty="0" smtClean="0"/>
              <a:t>Strengthen populations in </a:t>
            </a:r>
            <a:r>
              <a:rPr lang="en-US" sz="2800" dirty="0" smtClean="0">
                <a:solidFill>
                  <a:schemeClr val="accent3">
                    <a:lumMod val="60000"/>
                    <a:lumOff val="40000"/>
                  </a:schemeClr>
                </a:solidFill>
              </a:rPr>
              <a:t>50</a:t>
            </a:r>
            <a:r>
              <a:rPr lang="en-US" sz="2800" dirty="0" smtClean="0"/>
              <a:t> subwatersheds</a:t>
            </a:r>
          </a:p>
          <a:p>
            <a:r>
              <a:rPr lang="en-US" sz="2800" dirty="0" smtClean="0"/>
              <a:t>Reestablish a population in </a:t>
            </a:r>
            <a:r>
              <a:rPr lang="en-US" sz="2800" dirty="0" smtClean="0">
                <a:solidFill>
                  <a:schemeClr val="accent3">
                    <a:lumMod val="60000"/>
                    <a:lumOff val="40000"/>
                  </a:schemeClr>
                </a:solidFill>
              </a:rPr>
              <a:t>1</a:t>
            </a:r>
            <a:r>
              <a:rPr lang="en-US" sz="2800" dirty="0" smtClean="0"/>
              <a:t> subwatershed classified as extirpated</a:t>
            </a:r>
          </a:p>
          <a:p>
            <a:r>
              <a:rPr lang="en-US" sz="2800" dirty="0" smtClean="0">
                <a:solidFill>
                  <a:schemeClr val="accent6">
                    <a:lumMod val="90000"/>
                  </a:schemeClr>
                </a:solidFill>
              </a:rPr>
              <a:t>Prevent further degradation in 505 reduced subwatersheds</a:t>
            </a:r>
          </a:p>
          <a:p>
            <a:r>
              <a:rPr lang="en-US" sz="2800" dirty="0" smtClean="0">
                <a:solidFill>
                  <a:schemeClr val="accent6">
                    <a:lumMod val="90000"/>
                  </a:schemeClr>
                </a:solidFill>
              </a:rPr>
              <a:t>Gather info on 700 predicted subwatersheds</a:t>
            </a:r>
          </a:p>
          <a:p>
            <a:r>
              <a:rPr lang="en-US" sz="2800" dirty="0" smtClean="0"/>
              <a:t>Lakes and ponds: </a:t>
            </a:r>
            <a:r>
              <a:rPr lang="en-US" sz="2800" dirty="0" smtClean="0">
                <a:solidFill>
                  <a:schemeClr val="accent3">
                    <a:lumMod val="60000"/>
                    <a:lumOff val="40000"/>
                  </a:schemeClr>
                </a:solidFill>
              </a:rPr>
              <a:t>No net loss</a:t>
            </a:r>
            <a:r>
              <a:rPr lang="en-US" sz="2800" dirty="0" smtClean="0"/>
              <a:t>; And, assess status of </a:t>
            </a:r>
            <a:r>
              <a:rPr lang="en-US" sz="2800" dirty="0" smtClean="0">
                <a:solidFill>
                  <a:schemeClr val="accent3">
                    <a:lumMod val="60000"/>
                    <a:lumOff val="40000"/>
                  </a:schemeClr>
                </a:solidFill>
              </a:rPr>
              <a:t>50 unknown waters</a:t>
            </a:r>
          </a:p>
          <a:p>
            <a:endParaRPr lang="en-US" sz="2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Adirondack Lakes and Ponds</a:t>
            </a:r>
            <a:endParaRPr lang="en-US" dirty="0"/>
          </a:p>
        </p:txBody>
      </p:sp>
      <p:pic>
        <p:nvPicPr>
          <p:cNvPr id="4098" name="Picture 2" descr="P:\Waters\Region5\BrooktroutLake\BTL_Adult_9-14-2010.JPG"/>
          <p:cNvPicPr>
            <a:picLocks noChangeAspect="1" noChangeArrowheads="1"/>
          </p:cNvPicPr>
          <p:nvPr/>
        </p:nvPicPr>
        <p:blipFill>
          <a:blip r:embed="rId3" cstate="print"/>
          <a:srcRect/>
          <a:stretch>
            <a:fillRect/>
          </a:stretch>
        </p:blipFill>
        <p:spPr bwMode="auto">
          <a:xfrm>
            <a:off x="1447800" y="1524000"/>
            <a:ext cx="6553200" cy="49149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V:\BOF Image Library\PhotosDaley\HolmesLakeLiming_3_4_03\DCP_0459.JPG"/>
          <p:cNvPicPr>
            <a:picLocks noChangeAspect="1" noChangeArrowheads="1"/>
          </p:cNvPicPr>
          <p:nvPr/>
        </p:nvPicPr>
        <p:blipFill>
          <a:blip r:embed="rId3" cstate="print"/>
          <a:srcRect/>
          <a:stretch>
            <a:fillRect/>
          </a:stretch>
        </p:blipFill>
        <p:spPr bwMode="auto">
          <a:xfrm>
            <a:off x="533400" y="762000"/>
            <a:ext cx="8073081" cy="53340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800" dirty="0" smtClean="0"/>
              <a:t>Northern Region Habitat Objectives</a:t>
            </a:r>
            <a:endParaRPr lang="en-US" sz="3800" dirty="0"/>
          </a:p>
        </p:txBody>
      </p:sp>
      <p:sp>
        <p:nvSpPr>
          <p:cNvPr id="3" name="Content Placeholder 2"/>
          <p:cNvSpPr>
            <a:spLocks noGrp="1"/>
          </p:cNvSpPr>
          <p:nvPr>
            <p:ph idx="1"/>
          </p:nvPr>
        </p:nvSpPr>
        <p:spPr/>
        <p:txBody>
          <a:bodyPr>
            <a:normAutofit lnSpcReduction="10000"/>
          </a:bodyPr>
          <a:lstStyle/>
          <a:p>
            <a:pPr>
              <a:buNone/>
            </a:pPr>
            <a:r>
              <a:rPr lang="en-US" sz="2800" dirty="0" smtClean="0">
                <a:solidFill>
                  <a:schemeClr val="accent3">
                    <a:lumMod val="60000"/>
                    <a:lumOff val="40000"/>
                  </a:schemeClr>
                </a:solidFill>
              </a:rPr>
              <a:t>By 2012:</a:t>
            </a:r>
          </a:p>
          <a:p>
            <a:r>
              <a:rPr lang="en-US" sz="2800" dirty="0" smtClean="0"/>
              <a:t>Maintain status/no net loss of </a:t>
            </a:r>
            <a:r>
              <a:rPr lang="en-US" sz="2800" dirty="0" smtClean="0">
                <a:solidFill>
                  <a:schemeClr val="accent3">
                    <a:lumMod val="60000"/>
                    <a:lumOff val="40000"/>
                  </a:schemeClr>
                </a:solidFill>
              </a:rPr>
              <a:t>477</a:t>
            </a:r>
            <a:r>
              <a:rPr lang="en-US" sz="2800" dirty="0" smtClean="0"/>
              <a:t> healthy subwatersheds</a:t>
            </a:r>
          </a:p>
          <a:p>
            <a:r>
              <a:rPr lang="en-US" sz="2800" dirty="0" smtClean="0"/>
              <a:t>Strengthen populations in </a:t>
            </a:r>
            <a:r>
              <a:rPr lang="en-US" sz="2800" dirty="0" smtClean="0">
                <a:solidFill>
                  <a:schemeClr val="accent3">
                    <a:lumMod val="60000"/>
                    <a:lumOff val="40000"/>
                  </a:schemeClr>
                </a:solidFill>
              </a:rPr>
              <a:t>50</a:t>
            </a:r>
            <a:r>
              <a:rPr lang="en-US" sz="2800" dirty="0" smtClean="0"/>
              <a:t> subwatersheds</a:t>
            </a:r>
          </a:p>
          <a:p>
            <a:r>
              <a:rPr lang="en-US" sz="2800" dirty="0" smtClean="0"/>
              <a:t>Reestablish a population in </a:t>
            </a:r>
            <a:r>
              <a:rPr lang="en-US" sz="2800" dirty="0" smtClean="0">
                <a:solidFill>
                  <a:schemeClr val="accent3">
                    <a:lumMod val="60000"/>
                    <a:lumOff val="40000"/>
                  </a:schemeClr>
                </a:solidFill>
              </a:rPr>
              <a:t>1</a:t>
            </a:r>
            <a:r>
              <a:rPr lang="en-US" sz="2800" dirty="0" smtClean="0"/>
              <a:t> subwatershed classified as extirpated</a:t>
            </a:r>
          </a:p>
          <a:p>
            <a:r>
              <a:rPr lang="en-US" sz="2800" dirty="0" smtClean="0"/>
              <a:t>Prevent further degradation in </a:t>
            </a:r>
            <a:r>
              <a:rPr lang="en-US" sz="2800" dirty="0" smtClean="0">
                <a:solidFill>
                  <a:schemeClr val="accent3">
                    <a:lumMod val="60000"/>
                    <a:lumOff val="40000"/>
                  </a:schemeClr>
                </a:solidFill>
              </a:rPr>
              <a:t>505</a:t>
            </a:r>
            <a:r>
              <a:rPr lang="en-US" sz="2800" dirty="0" smtClean="0"/>
              <a:t> reduced subwatersheds</a:t>
            </a:r>
          </a:p>
          <a:p>
            <a:r>
              <a:rPr lang="en-US" sz="2800" dirty="0" smtClean="0"/>
              <a:t>Gather info on </a:t>
            </a:r>
            <a:r>
              <a:rPr lang="en-US" sz="2800" dirty="0" smtClean="0">
                <a:solidFill>
                  <a:schemeClr val="accent3">
                    <a:lumMod val="60000"/>
                    <a:lumOff val="40000"/>
                  </a:schemeClr>
                </a:solidFill>
              </a:rPr>
              <a:t>700</a:t>
            </a:r>
            <a:r>
              <a:rPr lang="en-US" sz="2800" dirty="0" smtClean="0"/>
              <a:t> predicted subwatersheds</a:t>
            </a:r>
          </a:p>
          <a:p>
            <a:r>
              <a:rPr lang="en-US" sz="2800" dirty="0" smtClean="0">
                <a:solidFill>
                  <a:schemeClr val="accent6">
                    <a:lumMod val="90000"/>
                  </a:schemeClr>
                </a:solidFill>
              </a:rPr>
              <a:t>Lakes and ponds: No net loss; And, assess status of 50 unknown waters</a:t>
            </a:r>
          </a:p>
          <a:p>
            <a:endParaRPr lang="en-US" sz="28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345</TotalTime>
  <Words>776</Words>
  <Application>Microsoft Office PowerPoint</Application>
  <PresentationFormat>On-screen Show (4:3)</PresentationFormat>
  <Paragraphs>83</Paragraphs>
  <Slides>10</Slides>
  <Notes>8</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Foundry</vt:lpstr>
      <vt:lpstr>Northern Workgroup Update</vt:lpstr>
      <vt:lpstr>Northern Region Habitat Objectives</vt:lpstr>
      <vt:lpstr>New York</vt:lpstr>
      <vt:lpstr>Slide 4</vt:lpstr>
      <vt:lpstr>Slide 5</vt:lpstr>
      <vt:lpstr>Northern Region Habitat Objectives</vt:lpstr>
      <vt:lpstr>Adirondack Lakes and Ponds</vt:lpstr>
      <vt:lpstr>Slide 8</vt:lpstr>
      <vt:lpstr>Northern Region Habitat Objectives</vt:lpstr>
      <vt:lpstr>McIntosh Brook</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Northern Workgroup Update</dc:title>
  <dc:creator/>
  <cp:lastModifiedBy>Jim Daley	</cp:lastModifiedBy>
  <cp:revision>46</cp:revision>
  <dcterms:created xsi:type="dcterms:W3CDTF">2006-08-16T00:00:00Z</dcterms:created>
  <dcterms:modified xsi:type="dcterms:W3CDTF">2010-10-21T20:05:03Z</dcterms:modified>
</cp:coreProperties>
</file>