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9" r:id="rId3"/>
    <p:sldId id="317" r:id="rId4"/>
    <p:sldId id="315" r:id="rId5"/>
    <p:sldId id="316" r:id="rId6"/>
    <p:sldId id="293" r:id="rId7"/>
    <p:sldId id="296" r:id="rId8"/>
    <p:sldId id="298" r:id="rId9"/>
    <p:sldId id="314" r:id="rId10"/>
    <p:sldId id="319" r:id="rId11"/>
    <p:sldId id="320" r:id="rId12"/>
    <p:sldId id="312" r:id="rId13"/>
    <p:sldId id="318" r:id="rId14"/>
  </p:sldIdLst>
  <p:sldSz cx="9144000" cy="6858000" type="screen4x3"/>
  <p:notesSz cx="7002463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425D2D"/>
    <a:srgbClr val="F6C700"/>
    <a:srgbClr val="9AC17D"/>
    <a:srgbClr val="4D4D4D"/>
    <a:srgbClr val="333333"/>
    <a:srgbClr val="3333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958" autoAdjust="0"/>
  </p:normalViewPr>
  <p:slideViewPr>
    <p:cSldViewPr>
      <p:cViewPr varScale="1">
        <p:scale>
          <a:sx n="65" d="100"/>
          <a:sy n="65" d="100"/>
        </p:scale>
        <p:origin x="-1722" y="-11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2136"/>
    </p:cViewPr>
  </p:sorterViewPr>
  <p:notesViewPr>
    <p:cSldViewPr>
      <p:cViewPr varScale="1">
        <p:scale>
          <a:sx n="82" d="100"/>
          <a:sy n="82" d="100"/>
        </p:scale>
        <p:origin x="-2064" y="-78"/>
      </p:cViewPr>
      <p:guideLst>
        <p:guide orient="horz" pos="2909"/>
        <p:guide pos="220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4" tIns="46392" rIns="92784" bIns="463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3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4" tIns="46392" rIns="92784" bIns="463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4" tIns="46392" rIns="92784" bIns="4639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772525"/>
            <a:ext cx="3033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4" tIns="46392" rIns="92784" bIns="463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D263703-F3BD-4CD8-A5B2-089C0E856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4" tIns="46392" rIns="92784" bIns="463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3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4" tIns="46392" rIns="92784" bIns="463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692150"/>
            <a:ext cx="4618037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387850"/>
            <a:ext cx="560228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4" tIns="46392" rIns="92784" bIns="46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4" tIns="46392" rIns="92784" bIns="4639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772525"/>
            <a:ext cx="3033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4" tIns="46392" rIns="92784" bIns="463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1C67755-5A6D-429C-A99A-0118B0ADC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Senior Administration officials from each of 7 departments gathered May 12 to roll out the strategy worked on over the past year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406FF-310F-48A6-A0E3-949FB2A1C310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67755-5A6D-429C-A99A-0118B0ADC6A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67755-5A6D-429C-A99A-0118B0ADC6A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967163" y="8772525"/>
            <a:ext cx="3033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84" tIns="46392" rIns="92784" bIns="46392" anchor="b"/>
          <a:lstStyle/>
          <a:p>
            <a:pPr algn="r"/>
            <a:fld id="{EC1905BE-A04A-455E-8389-4ED87907CB08}" type="slidenum">
              <a:rPr lang="en-US" sz="1200"/>
              <a:pPr algn="r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NRCS priority</a:t>
            </a:r>
            <a:r>
              <a:rPr lang="en-US" baseline="0" dirty="0" smtClean="0"/>
              <a:t> areas are overlap of high N/P/S loadings and highly </a:t>
            </a:r>
            <a:r>
              <a:rPr lang="en-US" baseline="0" dirty="0" err="1" smtClean="0"/>
              <a:t>erodeable</a:t>
            </a:r>
            <a:r>
              <a:rPr lang="en-US" baseline="0" dirty="0" smtClean="0"/>
              <a:t> soils</a:t>
            </a:r>
          </a:p>
          <a:p>
            <a:endParaRPr lang="en-US" baseline="0" dirty="0" smtClean="0"/>
          </a:p>
          <a:p>
            <a:r>
              <a:rPr lang="en-US" dirty="0" smtClean="0"/>
              <a:t>Other possible layers: </a:t>
            </a:r>
          </a:p>
          <a:p>
            <a:endParaRPr lang="en-US" dirty="0" smtClean="0"/>
          </a:p>
          <a:p>
            <a:r>
              <a:rPr lang="en-US" dirty="0" smtClean="0"/>
              <a:t>State Phase 2 WIP pilots</a:t>
            </a:r>
          </a:p>
          <a:p>
            <a:r>
              <a:rPr lang="en-US" dirty="0" smtClean="0"/>
              <a:t>FWS focus areas</a:t>
            </a:r>
          </a:p>
          <a:p>
            <a:r>
              <a:rPr lang="en-US" dirty="0" smtClean="0"/>
              <a:t>Results of Mark </a:t>
            </a:r>
            <a:r>
              <a:rPr lang="en-US" dirty="0" err="1" smtClean="0"/>
              <a:t>Hudy’s</a:t>
            </a:r>
            <a:r>
              <a:rPr lang="en-US" dirty="0" smtClean="0"/>
              <a:t> work on resilience to climate</a:t>
            </a:r>
            <a:r>
              <a:rPr lang="en-US" baseline="0" dirty="0" smtClean="0"/>
              <a:t>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67755-5A6D-429C-A99A-0118B0ADC6A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</a:rPr>
              <a:t>With focus on the brook trout outcome and specific actions related to brook trout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4EBFD8-BED0-4102-96BF-CD7746420FE1}" type="slidenum">
              <a:rPr lang="en-US" smtClean="0">
                <a:latin typeface="Arial" charset="0"/>
                <a:cs typeface="Arial" charset="0"/>
              </a:rPr>
              <a:pPr/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solidFill>
                  <a:srgbClr val="4B4B71"/>
                </a:solidFill>
                <a:latin typeface="Arial" charset="0"/>
              </a:rPr>
              <a:t>and ushered in new era of shared federal leadership, action and accountability</a:t>
            </a:r>
          </a:p>
          <a:p>
            <a:endParaRPr lang="en-US" smtClean="0">
              <a:solidFill>
                <a:srgbClr val="4B4B71"/>
              </a:solidFill>
              <a:latin typeface="Arial" charset="0"/>
            </a:endParaRPr>
          </a:p>
          <a:p>
            <a:pPr marL="0" lvl="1"/>
            <a:r>
              <a:rPr lang="en-US" sz="2000" smtClean="0">
                <a:solidFill>
                  <a:srgbClr val="4B4B71"/>
                </a:solidFill>
                <a:latin typeface="Arial" charset="0"/>
              </a:rPr>
              <a:t>FLC chaired by EPA Administrator and including senior representatives of the departments of Agriculture, Commerce, Defense, Homeland Security, Interior and Transportation.</a:t>
            </a:r>
          </a:p>
          <a:p>
            <a:pPr marL="0" lvl="1"/>
            <a:endParaRPr lang="en-US" sz="2000" smtClean="0">
              <a:solidFill>
                <a:srgbClr val="4B4B71"/>
              </a:solidFill>
              <a:latin typeface="Arial" charset="0"/>
            </a:endParaRPr>
          </a:p>
          <a:p>
            <a:pPr marL="0" lvl="1"/>
            <a:r>
              <a:rPr lang="en-US" sz="2000" smtClean="0">
                <a:solidFill>
                  <a:srgbClr val="4B4B71"/>
                </a:solidFill>
                <a:latin typeface="Arial" charset="0"/>
              </a:rPr>
              <a:t>Tasked FLC with preparing strategy and submitting within one year</a:t>
            </a:r>
          </a:p>
          <a:p>
            <a:endParaRPr lang="en-US" smtClean="0">
              <a:latin typeface="Arial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49037-237B-4E10-96BE-AEE378D6B09E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35438C-EA59-4083-A388-76A5CBC05441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</a:rPr>
              <a:t>Strategy</a:t>
            </a:r>
            <a:r>
              <a:rPr lang="en-US" baseline="0" dirty="0" smtClean="0">
                <a:latin typeface="Arial" charset="0"/>
              </a:rPr>
              <a:t> is structured with 4 goals and 12 associated environmental outcomes as seen here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FE97-81AE-4E8D-8E5E-0F086493B6CF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</a:rPr>
              <a:t>also laid</a:t>
            </a:r>
            <a:r>
              <a:rPr lang="en-US" baseline="0" dirty="0" smtClean="0">
                <a:latin typeface="Arial" charset="0"/>
              </a:rPr>
              <a:t> out 4 ‘supporting strategies’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0D80CE-E88D-47AA-A8D0-80534829DA44}" type="slidenum">
              <a:rPr lang="en-US" smtClean="0">
                <a:latin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FFFF99"/>
              </a:buClr>
            </a:pPr>
            <a:r>
              <a:rPr lang="en-US" smtClean="0">
                <a:solidFill>
                  <a:srgbClr val="CC0000"/>
                </a:solidFill>
                <a:latin typeface="Arial" charset="0"/>
              </a:rPr>
              <a:t>WQ Actions:</a:t>
            </a:r>
          </a:p>
          <a:p>
            <a:pPr eaLnBrk="1" hangingPunct="1">
              <a:lnSpc>
                <a:spcPct val="150000"/>
              </a:lnSpc>
              <a:buClr>
                <a:srgbClr val="FFFF99"/>
              </a:buClr>
              <a:buFontTx/>
              <a:buChar char="•"/>
            </a:pPr>
            <a:r>
              <a:rPr lang="en-US" smtClean="0">
                <a:latin typeface="Arial" charset="0"/>
              </a:rPr>
              <a:t> establish and implement the Chesapeake Bay TMDL: water quality standards for N/P/S</a:t>
            </a:r>
          </a:p>
          <a:p>
            <a:pPr eaLnBrk="1" hangingPunct="1">
              <a:lnSpc>
                <a:spcPct val="150000"/>
              </a:lnSpc>
              <a:buClr>
                <a:srgbClr val="FFFF99"/>
              </a:buClr>
              <a:buFontTx/>
              <a:buChar char="•"/>
            </a:pPr>
            <a:r>
              <a:rPr lang="en-US" smtClean="0">
                <a:latin typeface="Arial" charset="0"/>
              </a:rPr>
              <a:t> Ensure that all practices to meet Bay water quality standards are in place by 2025.</a:t>
            </a:r>
          </a:p>
          <a:p>
            <a:pPr eaLnBrk="1" hangingPunct="1">
              <a:lnSpc>
                <a:spcPct val="150000"/>
              </a:lnSpc>
              <a:buClr>
                <a:srgbClr val="FFFF99"/>
              </a:buClr>
              <a:buFontTx/>
              <a:buChar char="•"/>
            </a:pPr>
            <a:r>
              <a:rPr lang="en-US" smtClean="0">
                <a:solidFill>
                  <a:srgbClr val="CC0000"/>
                </a:solidFill>
                <a:latin typeface="Arial" charset="0"/>
              </a:rPr>
              <a:t> Strengthen regulations, enforcement and compliance</a:t>
            </a:r>
            <a:endParaRPr lang="en-US" smtClean="0">
              <a:latin typeface="Arial" charset="0"/>
            </a:endParaRPr>
          </a:p>
          <a:p>
            <a:pPr eaLnBrk="1" hangingPunct="1">
              <a:lnSpc>
                <a:spcPct val="150000"/>
              </a:lnSpc>
              <a:buClr>
                <a:srgbClr val="FFFF99"/>
              </a:buClr>
              <a:buFontTx/>
              <a:buChar char="•"/>
            </a:pPr>
            <a:r>
              <a:rPr lang="en-US" smtClean="0">
                <a:solidFill>
                  <a:srgbClr val="CC0000"/>
                </a:solidFill>
                <a:latin typeface="Arial" charset="0"/>
              </a:rPr>
              <a:t> Funding</a:t>
            </a:r>
            <a:r>
              <a:rPr lang="en-US" smtClean="0">
                <a:solidFill>
                  <a:srgbClr val="FFFF99"/>
                </a:solidFill>
                <a:latin typeface="Arial" charset="0"/>
              </a:rPr>
              <a:t> </a:t>
            </a:r>
            <a:r>
              <a:rPr lang="en-US" smtClean="0">
                <a:latin typeface="Arial" charset="0"/>
              </a:rPr>
              <a:t>- Provide additional state grants for regulatory and accountability programs.</a:t>
            </a:r>
          </a:p>
          <a:p>
            <a:pPr eaLnBrk="1" hangingPunct="1">
              <a:lnSpc>
                <a:spcPct val="150000"/>
              </a:lnSpc>
              <a:buClr>
                <a:srgbClr val="FFFF99"/>
              </a:buClr>
              <a:buFontTx/>
              <a:buChar char="•"/>
            </a:pPr>
            <a:r>
              <a:rPr lang="en-US" smtClean="0">
                <a:solidFill>
                  <a:srgbClr val="CC0000"/>
                </a:solidFill>
                <a:latin typeface="Arial" charset="0"/>
              </a:rPr>
              <a:t> Toxic contaminants</a:t>
            </a:r>
            <a:r>
              <a:rPr lang="en-US" smtClean="0">
                <a:latin typeface="Arial" charset="0"/>
              </a:rPr>
              <a:t> – Identify actions to reduce impact of toxic contaminants.</a:t>
            </a:r>
          </a:p>
          <a:p>
            <a:pPr eaLnBrk="1" hangingPunct="1">
              <a:lnSpc>
                <a:spcPct val="150000"/>
              </a:lnSpc>
              <a:buClr>
                <a:srgbClr val="FFFF99"/>
              </a:buClr>
              <a:buFontTx/>
              <a:buChar char="•"/>
            </a:pPr>
            <a:r>
              <a:rPr lang="en-US" smtClean="0">
                <a:solidFill>
                  <a:srgbClr val="CC0000"/>
                </a:solidFill>
                <a:latin typeface="Arial" charset="0"/>
              </a:rPr>
              <a:t> improve science</a:t>
            </a:r>
            <a:r>
              <a:rPr lang="en-US" smtClean="0">
                <a:latin typeface="Arial" charset="0"/>
              </a:rPr>
              <a:t> to prioritize, monitor and evaluate water-quality actions and improvement in the Bay and its watershed and support adaptive management.</a:t>
            </a:r>
          </a:p>
          <a:p>
            <a:pPr eaLnBrk="1" hangingPunct="1">
              <a:lnSpc>
                <a:spcPct val="150000"/>
              </a:lnSpc>
              <a:buClr>
                <a:srgbClr val="FFFF99"/>
              </a:buClr>
              <a:buFontTx/>
              <a:buChar char="•"/>
            </a:pPr>
            <a:r>
              <a:rPr lang="en-US" smtClean="0">
                <a:solidFill>
                  <a:srgbClr val="CC0000"/>
                </a:solidFill>
                <a:latin typeface="Arial" charset="0"/>
              </a:rPr>
              <a:t>Federal Facilities and Lands</a:t>
            </a:r>
            <a:r>
              <a:rPr lang="en-US" smtClean="0">
                <a:solidFill>
                  <a:srgbClr val="FFFF99"/>
                </a:solidFill>
                <a:latin typeface="Arial" charset="0"/>
              </a:rPr>
              <a:t> </a:t>
            </a:r>
            <a:r>
              <a:rPr lang="en-US" smtClean="0">
                <a:latin typeface="Arial" charset="0"/>
              </a:rPr>
              <a:t>– Reduce point and nonpoint source stormwater discharges to contribute to load reduction goals for each jurisdiction.  </a:t>
            </a:r>
          </a:p>
          <a:p>
            <a:pPr eaLnBrk="1" hangingPunct="1">
              <a:lnSpc>
                <a:spcPct val="150000"/>
              </a:lnSpc>
              <a:buClr>
                <a:srgbClr val="FFFF99"/>
              </a:buClr>
              <a:buFontTx/>
              <a:buChar char="•"/>
            </a:pPr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Streams: </a:t>
            </a:r>
          </a:p>
          <a:p>
            <a:pPr eaLnBrk="1" hangingPunct="1"/>
            <a:r>
              <a:rPr lang="en-US" smtClean="0">
                <a:latin typeface="Arial" charset="0"/>
              </a:rPr>
              <a:t>funding for stream restoration</a:t>
            </a:r>
          </a:p>
          <a:p>
            <a:pPr eaLnBrk="1" hangingPunct="1"/>
            <a:r>
              <a:rPr lang="en-US" smtClean="0">
                <a:latin typeface="Arial" charset="0"/>
              </a:rPr>
              <a:t>Expand IBI beyond benthos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ECD666-F8FD-4D0E-BCA9-CED865DBAD3A}" type="slidenum">
              <a:rPr lang="en-US" smtClean="0">
                <a:latin typeface="Arial" charset="0"/>
                <a:cs typeface="Arial" charset="0"/>
              </a:rPr>
              <a:pPr/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Wetlands current condition: 1 million acres of tidal and non-tidal wetland estimated to be available in the Chesapeake watershed for restoration or enhancement. Between 1998 and 2008, 18,217 acres of wetlands were restored and 97,738 acres were enhanced.)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Forest Buffer current condition: 58 percent of the 288,000 total riparian miles in the Bay watershed has forest buffers in place.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Fish Passage current condition: Approximately 1,924 miles in the Chesapeake Bay watershed have been opened and are accessible for fish migration. Projects are currently being ranked and prioritized through a collaborative federal and state process designed to strategically target priority projects. Number of miles opened per project is a key criterion in the prioritization process.)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C19C05-5C5A-41A8-8593-B417373F0060}" type="slidenum">
              <a:rPr lang="en-US" smtClean="0">
                <a:latin typeface="Arial" charset="0"/>
                <a:cs typeface="Arial" charset="0"/>
              </a:rPr>
              <a:pPr/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b="1" dirty="0" smtClean="0">
                <a:latin typeface="Arial" charset="0"/>
              </a:rPr>
              <a:t>Oysters </a:t>
            </a:r>
            <a:r>
              <a:rPr lang="en-US" dirty="0" smtClean="0">
                <a:latin typeface="Arial" charset="0"/>
              </a:rPr>
              <a:t>- current condition: 0 tributaries with fully restored oyster populations, several tributaries with successful living oyster reef habitat.</a:t>
            </a:r>
          </a:p>
          <a:p>
            <a:pPr eaLnBrk="1" hangingPunct="1">
              <a:buFontTx/>
              <a:buChar char="•"/>
            </a:pPr>
            <a:r>
              <a:rPr lang="en-US" b="1" dirty="0" smtClean="0">
                <a:latin typeface="Arial" charset="0"/>
              </a:rPr>
              <a:t>Blue Crab </a:t>
            </a:r>
            <a:r>
              <a:rPr lang="en-US" dirty="0" smtClean="0">
                <a:latin typeface="Arial" charset="0"/>
              </a:rPr>
              <a:t>current condition: 2007-2008: 131 million; 2008-2009: 223 million; 2009-2010: 315 million.</a:t>
            </a:r>
          </a:p>
          <a:p>
            <a:pPr eaLnBrk="1" hangingPunct="1">
              <a:buFontTx/>
              <a:buChar char="•"/>
            </a:pPr>
            <a:r>
              <a:rPr lang="en-US" b="1" dirty="0" smtClean="0">
                <a:latin typeface="Arial" charset="0"/>
              </a:rPr>
              <a:t>Brook Trout </a:t>
            </a:r>
            <a:r>
              <a:rPr lang="en-US" dirty="0" smtClean="0">
                <a:latin typeface="Arial" charset="0"/>
              </a:rPr>
              <a:t>current condition: 388 of 1294 sub-watersheds in Chesapeake Bay currently classified as ‘reduced’ for brook trout.</a:t>
            </a:r>
          </a:p>
          <a:p>
            <a:pPr eaLnBrk="1" hangingPunct="1">
              <a:buFontTx/>
              <a:buChar char="•"/>
            </a:pPr>
            <a:r>
              <a:rPr lang="en-US" b="1" dirty="0" smtClean="0">
                <a:latin typeface="Arial" charset="0"/>
              </a:rPr>
              <a:t>Black Duck </a:t>
            </a:r>
            <a:r>
              <a:rPr lang="en-US" dirty="0" smtClean="0">
                <a:latin typeface="Arial" charset="0"/>
              </a:rPr>
              <a:t>current condition: Recent mid-winter aerial surveys estimate the 2007-2009 rolling three-year average at 37,158 black ducks in the Chesapeake Bay.  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All of these are to be done by September</a:t>
            </a:r>
            <a:r>
              <a:rPr lang="en-US" baseline="0" dirty="0" smtClean="0"/>
              <a:t>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67755-5A6D-429C-A99A-0118B0ADC6A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states"/>
          <p:cNvPicPr>
            <a:picLocks noChangeAspect="1" noChangeArrowheads="1"/>
          </p:cNvPicPr>
          <p:nvPr userDrawn="1"/>
        </p:nvPicPr>
        <p:blipFill>
          <a:blip r:embed="rId2" cstate="print">
            <a:lum bright="78000" contrast="-66000"/>
          </a:blip>
          <a:srcRect l="3273" t="4234" r="51996" b="18469"/>
          <a:stretch>
            <a:fillRect/>
          </a:stretch>
        </p:blipFill>
        <p:spPr bwMode="auto">
          <a:xfrm>
            <a:off x="4572000" y="762000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9681F-DB04-49A7-8C82-2A6B7C4D2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9B6E9-3770-45D5-8EBD-32934DC61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45E78-8998-434E-8755-48C4A9DA9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86FD1-44D8-4911-BEEF-4F2369A5A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AF41A-6478-4395-82A7-6202DC8FC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5FED0-D275-4E87-87AF-7005958FF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C0F51-7BFA-49DC-81B5-15D07B3F2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69BCE-CB70-47FE-A360-F3E37F48D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BFA6C-DE62-4400-8E2B-C6E79ED17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63B65-AB91-402E-AB9B-BD4D80333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373AB-4B2D-4308-9F5D-51C19FADB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084B6-DCAD-44A9-A17C-892A69482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states"/>
          <p:cNvPicPr>
            <a:picLocks noChangeAspect="1" noChangeArrowheads="1"/>
          </p:cNvPicPr>
          <p:nvPr userDrawn="1"/>
        </p:nvPicPr>
        <p:blipFill>
          <a:blip r:embed="rId14" cstate="print">
            <a:lum bright="78000" contrast="-66000"/>
          </a:blip>
          <a:srcRect l="3273" t="4234" r="51996" b="18469"/>
          <a:stretch>
            <a:fillRect/>
          </a:stretch>
        </p:blipFill>
        <p:spPr bwMode="auto">
          <a:xfrm>
            <a:off x="4572000" y="762000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05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0" cy="6858000"/>
          </a:xfrm>
          <a:prstGeom prst="rect">
            <a:avLst/>
          </a:prstGeom>
          <a:gradFill rotWithShape="1">
            <a:gsLst>
              <a:gs pos="0">
                <a:srgbClr val="D1D1FF">
                  <a:gamma/>
                  <a:shade val="84314"/>
                  <a:invGamma/>
                </a:srgbClr>
              </a:gs>
              <a:gs pos="100000">
                <a:srgbClr val="D1D1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91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F7461413-18C9-4C35-B1DD-0DD25E13B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79" r:id="rId3"/>
    <p:sldLayoutId id="2147483678" r:id="rId4"/>
    <p:sldLayoutId id="2147483677" r:id="rId5"/>
    <p:sldLayoutId id="2147483676" r:id="rId6"/>
    <p:sldLayoutId id="2147483675" r:id="rId7"/>
    <p:sldLayoutId id="2147483674" r:id="rId8"/>
    <p:sldLayoutId id="2147483673" r:id="rId9"/>
    <p:sldLayoutId id="2147483672" r:id="rId10"/>
    <p:sldLayoutId id="2147483671" r:id="rId11"/>
    <p:sldLayoutId id="214748368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3"/>
          <p:cNvSpPr>
            <a:spLocks noChangeArrowheads="1"/>
          </p:cNvSpPr>
          <p:nvPr/>
        </p:nvSpPr>
        <p:spPr bwMode="auto">
          <a:xfrm>
            <a:off x="0" y="3505200"/>
            <a:ext cx="9144000" cy="3352800"/>
          </a:xfrm>
          <a:prstGeom prst="rect">
            <a:avLst/>
          </a:prstGeom>
          <a:solidFill>
            <a:srgbClr val="9AC17D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362" name="Oval 24"/>
          <p:cNvSpPr>
            <a:spLocks noChangeArrowheads="1"/>
          </p:cNvSpPr>
          <p:nvPr/>
        </p:nvSpPr>
        <p:spPr bwMode="auto">
          <a:xfrm>
            <a:off x="6400800" y="572135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363" name="Oval 25"/>
          <p:cNvSpPr>
            <a:spLocks noChangeArrowheads="1"/>
          </p:cNvSpPr>
          <p:nvPr/>
        </p:nvSpPr>
        <p:spPr bwMode="auto">
          <a:xfrm>
            <a:off x="5130800" y="571500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364" name="Oval 23"/>
          <p:cNvSpPr>
            <a:spLocks noChangeArrowheads="1"/>
          </p:cNvSpPr>
          <p:nvPr/>
        </p:nvSpPr>
        <p:spPr bwMode="auto">
          <a:xfrm>
            <a:off x="2800350" y="568960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365" name="Oval 22"/>
          <p:cNvSpPr>
            <a:spLocks noChangeArrowheads="1"/>
          </p:cNvSpPr>
          <p:nvPr/>
        </p:nvSpPr>
        <p:spPr bwMode="auto">
          <a:xfrm>
            <a:off x="3886200" y="571500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5366" name="Oval 21"/>
          <p:cNvSpPr>
            <a:spLocks noChangeArrowheads="1"/>
          </p:cNvSpPr>
          <p:nvPr/>
        </p:nvSpPr>
        <p:spPr bwMode="auto">
          <a:xfrm>
            <a:off x="5156200" y="5753100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248400" y="4724400"/>
            <a:ext cx="2895600" cy="533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/>
              <a:t>For EBTJV meeting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/>
              <a:t>October 26, 2010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200" baseline="30000" smtClean="0"/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0" y="0"/>
            <a:ext cx="6172200" cy="3505200"/>
          </a:xfrm>
          <a:prstGeom prst="rect">
            <a:avLst/>
          </a:prstGeom>
          <a:solidFill>
            <a:srgbClr val="425D2D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36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57200"/>
            <a:ext cx="5791200" cy="2362200"/>
          </a:xfrm>
        </p:spPr>
        <p:txBody>
          <a:bodyPr/>
          <a:lstStyle/>
          <a:p>
            <a:pPr algn="ctr" eaLnBrk="1" hangingPunct="1"/>
            <a:r>
              <a:rPr lang="en-US" sz="2200" smtClean="0">
                <a:solidFill>
                  <a:schemeClr val="bg1"/>
                </a:solidFill>
              </a:rPr>
              <a:t>Executive Order 13508</a:t>
            </a:r>
            <a:r>
              <a:rPr lang="en-US" sz="2000" smtClean="0">
                <a:solidFill>
                  <a:schemeClr val="bg1"/>
                </a:solidFill>
              </a:rPr>
              <a:t/>
            </a:r>
            <a:br>
              <a:rPr lang="en-US" sz="2000" smtClean="0">
                <a:solidFill>
                  <a:schemeClr val="bg1"/>
                </a:solidFill>
              </a:rPr>
            </a:br>
            <a:r>
              <a:rPr lang="en-US" sz="2000" smtClean="0">
                <a:solidFill>
                  <a:schemeClr val="bg1"/>
                </a:solidFill>
              </a:rPr>
              <a:t/>
            </a:r>
            <a:br>
              <a:rPr lang="en-US" sz="2000" smtClean="0">
                <a:solidFill>
                  <a:schemeClr val="bg1"/>
                </a:solidFill>
              </a:rPr>
            </a:br>
            <a:r>
              <a:rPr lang="en-US" sz="2200" b="1" smtClean="0">
                <a:solidFill>
                  <a:schemeClr val="bg1"/>
                </a:solidFill>
              </a:rPr>
              <a:t>Strategy for</a:t>
            </a:r>
            <a:r>
              <a:rPr lang="en-US" sz="2600" b="1" smtClean="0">
                <a:solidFill>
                  <a:schemeClr val="bg1"/>
                </a:solidFill>
              </a:rPr>
              <a:t> </a:t>
            </a:r>
            <a:br>
              <a:rPr lang="en-US" sz="2600" b="1" smtClean="0">
                <a:solidFill>
                  <a:schemeClr val="bg1"/>
                </a:solidFill>
              </a:rPr>
            </a:br>
            <a:r>
              <a:rPr lang="en-US" sz="2600" b="1" smtClean="0">
                <a:solidFill>
                  <a:schemeClr val="bg1"/>
                </a:solidFill>
              </a:rPr>
              <a:t/>
            </a:r>
            <a:br>
              <a:rPr lang="en-US" sz="2600" b="1" smtClean="0">
                <a:solidFill>
                  <a:schemeClr val="bg1"/>
                </a:solidFill>
              </a:rPr>
            </a:br>
            <a:r>
              <a:rPr lang="en-US" sz="2600" b="1" smtClean="0">
                <a:solidFill>
                  <a:schemeClr val="bg1"/>
                </a:solidFill>
              </a:rPr>
              <a:t> </a:t>
            </a:r>
            <a:r>
              <a:rPr lang="en-US" sz="3000" b="1" smtClean="0">
                <a:solidFill>
                  <a:schemeClr val="bg1"/>
                </a:solidFill>
              </a:rPr>
              <a:t>Protecting and Restoring the </a:t>
            </a:r>
            <a:br>
              <a:rPr lang="en-US" sz="3000" b="1" smtClean="0">
                <a:solidFill>
                  <a:schemeClr val="bg1"/>
                </a:solidFill>
              </a:rPr>
            </a:br>
            <a:r>
              <a:rPr lang="en-US" sz="3000" b="1" smtClean="0">
                <a:solidFill>
                  <a:schemeClr val="bg1"/>
                </a:solidFill>
              </a:rPr>
              <a:t>Chesapeake Bay Watershed</a:t>
            </a:r>
          </a:p>
        </p:txBody>
      </p:sp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7696200" y="0"/>
            <a:ext cx="1447800" cy="1600200"/>
          </a:xfrm>
          <a:prstGeom prst="rect">
            <a:avLst/>
          </a:prstGeom>
          <a:solidFill>
            <a:srgbClr val="9AC17D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6172200" y="0"/>
            <a:ext cx="1524000" cy="1600200"/>
          </a:xfrm>
          <a:prstGeom prst="rect">
            <a:avLst/>
          </a:prstGeom>
          <a:solidFill>
            <a:srgbClr val="F6C7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15372" name="Picture 14" descr="DOC_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1300" y="5657850"/>
            <a:ext cx="8763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5" descr="DOD%20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57150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6" descr="DOI%20Logo_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4450" y="5727700"/>
            <a:ext cx="83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8" descr="homeland_security_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0300" y="56769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9" descr="USDA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5715000"/>
            <a:ext cx="1219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20" descr="EPA-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5638800"/>
            <a:ext cx="88741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8" name="Oval 26"/>
          <p:cNvSpPr>
            <a:spLocks noChangeArrowheads="1"/>
          </p:cNvSpPr>
          <p:nvPr/>
        </p:nvSpPr>
        <p:spPr bwMode="auto">
          <a:xfrm>
            <a:off x="7696200" y="572135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15379" name="Picture 17" descr="DOT%20SEAL-BLUE%2028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572135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0" name="Line 27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1" name="Line 28"/>
          <p:cNvSpPr>
            <a:spLocks noChangeShapeType="1"/>
          </p:cNvSpPr>
          <p:nvPr/>
        </p:nvSpPr>
        <p:spPr bwMode="auto">
          <a:xfrm>
            <a:off x="6172200" y="0"/>
            <a:ext cx="0" cy="3505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382" name="Picture 12" descr="Sand Lake Ruddy Duck"/>
          <p:cNvPicPr>
            <a:picLocks noChangeAspect="1" noChangeArrowheads="1"/>
          </p:cNvPicPr>
          <p:nvPr/>
        </p:nvPicPr>
        <p:blipFill>
          <a:blip r:embed="rId10" cstate="print"/>
          <a:srcRect l="2313" r="10001"/>
          <a:stretch>
            <a:fillRect/>
          </a:stretch>
        </p:blipFill>
        <p:spPr bwMode="auto">
          <a:xfrm>
            <a:off x="6172200" y="1600200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3" name="TextBox 24"/>
          <p:cNvSpPr txBox="1">
            <a:spLocks noChangeArrowheads="1"/>
          </p:cNvSpPr>
          <p:nvPr/>
        </p:nvSpPr>
        <p:spPr bwMode="auto">
          <a:xfrm rot="10800000" flipH="1">
            <a:off x="1676400" y="990600"/>
            <a:ext cx="6064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Brook Trout actions, continued</a:t>
            </a:r>
            <a:r>
              <a:rPr lang="en-US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en-US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endParaRPr lang="en-US" sz="2000" dirty="0" smtClean="0">
              <a:solidFill>
                <a:srgbClr val="0070C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FW7: Consider climate change in prioritizing sub-watersheds for restoration</a:t>
            </a:r>
          </a:p>
          <a:p>
            <a:pPr>
              <a:buNone/>
            </a:pPr>
            <a:r>
              <a:rPr lang="en-US" sz="2400" dirty="0" smtClean="0"/>
              <a:t>	1. Develop a database and framework to identify and prioritize site specific brook trout restoration and conservation projects.</a:t>
            </a:r>
          </a:p>
          <a:p>
            <a:pPr>
              <a:buNone/>
            </a:pPr>
            <a:r>
              <a:rPr lang="en-US" sz="2800" b="1" dirty="0" smtClean="0"/>
              <a:t>FW14: Improve scientific information on selected freshwater species</a:t>
            </a:r>
          </a:p>
          <a:p>
            <a:pPr>
              <a:buNone/>
            </a:pPr>
            <a:r>
              <a:rPr lang="en-US" sz="2400" dirty="0" smtClean="0"/>
              <a:t>	2. Conduct drainage-level assessments of genetic differentiation (shad, brook trout, FW mussels) to help identify appropriate management units and guide restoration strategies in terms of location and scale.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Brook Trout actions, continued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 smtClean="0">
              <a:solidFill>
                <a:srgbClr val="0070C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FW16: Establish watershed program for brook trout monitoring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1. Work with states to establish program for brook trout monitoring in the watershed. Coordinate habitat assessment, stream surveys, and long-term monitoring.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2. USGS will work with FWS to determine if existing stream monitoring can be enhanced to address monitoring of habitat conditions for brook trout.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FFEFC5-A877-4782-87C2-AD107109F8D9}" type="slidenum">
              <a:rPr lang="en-US" sz="1200">
                <a:latin typeface="Arial Black" pitchFamily="34" charset="0"/>
              </a:rPr>
              <a:pPr algn="r"/>
              <a:t>12</a:t>
            </a:fld>
            <a:endParaRPr lang="en-US" sz="1200">
              <a:latin typeface="Arial Black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66800"/>
            <a:ext cx="8305800" cy="5486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1800" b="1" dirty="0" smtClean="0"/>
              <a:t>Indicator and Two Year Milestones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For use in annual progress report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Subset of EBTJV watershed status data for Chesapeake Bay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Increased monitoring to for accountability; align with stream outcome?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/>
              <a:t>Targeting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/>
              <a:t>	</a:t>
            </a:r>
            <a:r>
              <a:rPr lang="en-US" sz="1800" dirty="0" smtClean="0"/>
              <a:t>Identify 5 sub-watersheds to focus on in FY11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One in each state (VA, WV, MD, PA, and NY)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Align with climate resilience, State WIP pilots, NRCS priority watersheds?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/>
              <a:t>Funding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/>
              <a:t>	</a:t>
            </a:r>
            <a:r>
              <a:rPr lang="en-US" sz="1800" dirty="0" smtClean="0"/>
              <a:t>$421,408 new FWS funds in FY11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/>
              <a:t>	</a:t>
            </a:r>
            <a:r>
              <a:rPr lang="en-US" sz="1800" dirty="0" smtClean="0"/>
              <a:t>Apply for</a:t>
            </a:r>
            <a:r>
              <a:rPr lang="en-US" sz="1800" b="1" dirty="0" smtClean="0"/>
              <a:t> </a:t>
            </a:r>
            <a:r>
              <a:rPr lang="en-US" sz="1800" dirty="0" smtClean="0"/>
              <a:t>NRCS CCPI grant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NFWF keystone species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/>
              <a:t>Awareness Building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/>
              <a:t>	</a:t>
            </a:r>
            <a:r>
              <a:rPr lang="en-US" sz="1800" dirty="0" smtClean="0"/>
              <a:t>FWS Chesapeake Bay website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CBP Chesapeake Stat online tool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Link to LCC work?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7086600" cy="8382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2"/>
                </a:solidFill>
              </a:rPr>
              <a:t>Needs and Opportunities</a:t>
            </a:r>
          </a:p>
        </p:txBody>
      </p:sp>
      <p:pic>
        <p:nvPicPr>
          <p:cNvPr id="43014" name="Picture 9" descr="Cbplogocnote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3825"/>
            <a:ext cx="1371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5" descr="2008-08-13 19-52-35_026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733800"/>
            <a:ext cx="43815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38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/>
              <a:t>              </a:t>
            </a:r>
            <a:r>
              <a:rPr lang="en-US" sz="1100"/>
              <a:t>US Fish &amp; Wildlife Service</a:t>
            </a:r>
          </a:p>
        </p:txBody>
      </p:sp>
      <p:pic>
        <p:nvPicPr>
          <p:cNvPr id="41988" name="Picture 4" descr="zfwsc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73088" cy="685800"/>
          </a:xfrm>
          <a:prstGeom prst="rect">
            <a:avLst/>
          </a:prstGeom>
          <a:noFill/>
        </p:spPr>
      </p:pic>
      <p:pic>
        <p:nvPicPr>
          <p:cNvPr id="41989" name="Picture 5" descr="NRCS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152400"/>
            <a:ext cx="14382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096000" y="152400"/>
            <a:ext cx="152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100"/>
              <a:t>Natural Resources </a:t>
            </a:r>
          </a:p>
          <a:p>
            <a:r>
              <a:rPr lang="en-US" sz="1100"/>
              <a:t>Conservation Service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949950" y="6553200"/>
            <a:ext cx="3194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Identifying Interagency Priorities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60325" y="1600200"/>
            <a:ext cx="327183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Overlapping Priorities Between:</a:t>
            </a:r>
            <a:r>
              <a:rPr lang="en-US" sz="2400" dirty="0"/>
              <a:t> </a:t>
            </a:r>
          </a:p>
          <a:p>
            <a:endParaRPr lang="en-US" dirty="0"/>
          </a:p>
          <a:p>
            <a:pPr>
              <a:buFontTx/>
              <a:buChar char="•"/>
            </a:pPr>
            <a:r>
              <a:rPr lang="en-US" sz="2000" b="1" dirty="0"/>
              <a:t>Eastern Brook Trout Reduced/Intact Population Areas</a:t>
            </a:r>
          </a:p>
          <a:p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NRCS Priority Areas - Chesapeake</a:t>
            </a:r>
          </a:p>
        </p:txBody>
      </p:sp>
      <p:pic>
        <p:nvPicPr>
          <p:cNvPr id="41994" name="Picture 10" descr="Farm_Bill_meeting_EBJV_Best_for_enhancement2_PP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609600"/>
            <a:ext cx="58674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209800" y="3657600"/>
            <a:ext cx="5486400" cy="566738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Vision: A Chesapeake watershed with:</a:t>
            </a:r>
          </a:p>
        </p:txBody>
      </p:sp>
      <p:pic>
        <p:nvPicPr>
          <p:cNvPr id="6" name="Picture Placeholder 5" descr="2008-08-13 20-06-01_027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556" r="5556"/>
          <a:stretch>
            <a:fillRect/>
          </a:stretch>
        </p:blipFill>
        <p:spPr>
          <a:xfrm>
            <a:off x="0" y="0"/>
            <a:ext cx="8839200" cy="6572250"/>
          </a:xfr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74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962400"/>
            <a:ext cx="8763000" cy="2895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n"/>
            </a:pPr>
            <a:r>
              <a:rPr lang="en-US" sz="3200" smtClean="0">
                <a:solidFill>
                  <a:schemeClr val="bg1"/>
                </a:solidFill>
              </a:rPr>
              <a:t> Executive Order 13508 (May 2009)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</a:pPr>
            <a:r>
              <a:rPr lang="en-US" sz="3200" smtClean="0">
                <a:solidFill>
                  <a:schemeClr val="bg1"/>
                </a:solidFill>
              </a:rPr>
              <a:t> Strategy, Goals and Outcomes (May 2010)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</a:pPr>
            <a:r>
              <a:rPr lang="en-US" sz="3200" smtClean="0">
                <a:solidFill>
                  <a:schemeClr val="bg1"/>
                </a:solidFill>
              </a:rPr>
              <a:t> Action Plan (September 2010)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</a:pPr>
            <a:r>
              <a:rPr lang="en-US" sz="3200" smtClean="0">
                <a:solidFill>
                  <a:schemeClr val="bg1"/>
                </a:solidFill>
              </a:rPr>
              <a:t> Needs and Opportunities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152400" cy="228600"/>
          </a:xfrm>
          <a:noFill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838200" y="6858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b="1">
                <a:solidFill>
                  <a:schemeClr val="bg1"/>
                </a:solidFill>
              </a:rPr>
              <a:t>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C37E08-3E96-46C8-8233-9FE26D62E38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15313" cy="1190625"/>
          </a:xfrm>
        </p:spPr>
        <p:txBody>
          <a:bodyPr/>
          <a:lstStyle/>
          <a:p>
            <a:pPr algn="ctr" eaLnBrk="1" hangingPunct="1"/>
            <a:r>
              <a:rPr lang="en-US" sz="3800" b="1" dirty="0" smtClean="0">
                <a:solidFill>
                  <a:srgbClr val="4D4D4D"/>
                </a:solidFill>
              </a:rPr>
              <a:t>Executive Order 13508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Issued May 12, 2009 to “protect and restore the health, heritage, natural resources, social and economic                              value of the nation’s largest estuarine ecosystem and the natural sustainability of its watershed.”</a:t>
            </a:r>
          </a:p>
          <a:p>
            <a:pPr marL="342900" lvl="1" indent="-342900" eaLnBrk="1" hangingPunct="1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Established a Federal Leadership Committee (FLC)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Called for coordinated strategy within one year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Requires annual Action Plan and Progress Report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Strong support from CEQ and DOI throughout process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solidFill>
                <a:srgbClr val="4B4B7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solidFill>
                <a:srgbClr val="4B4B7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20" name="Picture 5" descr="EOBudgetsl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0"/>
            <a:ext cx="9220200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4" name="Picture 4" descr="EOBudgetslid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185B0D-3975-48D4-BE65-83E075D32AD0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 smtClean="0"/>
              <a:t>GOAL:</a:t>
            </a:r>
            <a:r>
              <a:rPr lang="en-US" sz="2000" b="1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Reduce nutrients, sediment and other pollutants to meet Bay water quality goals for dissolved oxygen, clarity and chlorophyll-a and toxic contaminants.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None/>
            </a:pPr>
            <a:r>
              <a:rPr lang="en-US" sz="2000" b="1" dirty="0" smtClean="0"/>
              <a:t>WATER QUALITY OUTCOME:</a:t>
            </a:r>
            <a:r>
              <a:rPr lang="en-US" sz="1600" b="1" i="1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Meet </a:t>
            </a:r>
            <a:r>
              <a:rPr lang="en-US" sz="1800" dirty="0" smtClean="0">
                <a:solidFill>
                  <a:srgbClr val="FF0000"/>
                </a:solidFill>
              </a:rPr>
              <a:t>water quality standards </a:t>
            </a:r>
            <a:r>
              <a:rPr lang="en-US" sz="1800" dirty="0" smtClean="0"/>
              <a:t>for dissolved oxygen, clarity/underwater grasses and chlorophyll-a in the Bay and tidal tributaries by implementing 100 percent of pollution reduction actions for </a:t>
            </a:r>
            <a:r>
              <a:rPr lang="en-US" sz="1800" dirty="0" smtClean="0">
                <a:solidFill>
                  <a:srgbClr val="FF0000"/>
                </a:solidFill>
              </a:rPr>
              <a:t>nitrogen, phosphorus and sediment </a:t>
            </a:r>
            <a:r>
              <a:rPr lang="en-US" sz="1800" dirty="0" smtClean="0"/>
              <a:t>no later than 2025, with </a:t>
            </a:r>
            <a:r>
              <a:rPr lang="en-US" sz="1800" dirty="0" smtClean="0">
                <a:solidFill>
                  <a:srgbClr val="FF0000"/>
                </a:solidFill>
              </a:rPr>
              <a:t>60 percent of segments attaining standards </a:t>
            </a:r>
            <a:r>
              <a:rPr lang="en-US" sz="1800" dirty="0" smtClean="0"/>
              <a:t>by 2025.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STREAM RESTORATION OUTCOME: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/>
              <a:t>	</a:t>
            </a:r>
            <a:r>
              <a:rPr lang="en-US" sz="1800" dirty="0" smtClean="0"/>
              <a:t>Improve the health of streams so that </a:t>
            </a:r>
            <a:r>
              <a:rPr lang="en-US" sz="1800" dirty="0" smtClean="0">
                <a:solidFill>
                  <a:srgbClr val="FF0000"/>
                </a:solidFill>
              </a:rPr>
              <a:t>70 percent of sampled streams </a:t>
            </a:r>
            <a:r>
              <a:rPr lang="en-US" sz="1800" dirty="0" smtClean="0"/>
              <a:t>throughout the Chesapeake watershed rate three, four, or five (corresponding to </a:t>
            </a:r>
            <a:r>
              <a:rPr lang="en-US" sz="1800" dirty="0" smtClean="0">
                <a:solidFill>
                  <a:srgbClr val="FF0000"/>
                </a:solidFill>
              </a:rPr>
              <a:t>fair, good or excellent</a:t>
            </a:r>
            <a:r>
              <a:rPr lang="en-US" sz="1800" dirty="0" smtClean="0"/>
              <a:t>) as measured by Index of Biotic Integrity, by 2025.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/>
              <a:t>AGRICULTURAL CONSERVATION OUTCOME: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Work with producers to apply new </a:t>
            </a:r>
            <a:r>
              <a:rPr lang="en-US" sz="1800" dirty="0" smtClean="0">
                <a:solidFill>
                  <a:srgbClr val="FF0000"/>
                </a:solidFill>
              </a:rPr>
              <a:t>conservation practices on 4 million acres </a:t>
            </a:r>
            <a:r>
              <a:rPr lang="en-US" sz="1800" dirty="0" smtClean="0"/>
              <a:t>of agricultural working lands in high-priority watersheds by 2025 to improve water quality in the Chesapeake Bay and its tributaries. 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2"/>
                </a:solidFill>
              </a:rPr>
              <a:t>Restore Clean Water</a:t>
            </a:r>
          </a:p>
        </p:txBody>
      </p:sp>
      <p:pic>
        <p:nvPicPr>
          <p:cNvPr id="21508" name="Picture 9" descr="Cbplogocnote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991225"/>
            <a:ext cx="1371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111956-BA10-4E18-8233-DF27A1F230E1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 smtClean="0"/>
              <a:t>GOAL: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	</a:t>
            </a:r>
            <a:r>
              <a:rPr lang="en-US" sz="1800" dirty="0" smtClean="0"/>
              <a:t>Restore a network of land and water habitats to support priority species and to afford other public benefits, including water quality, recreational uses and scenic value across the watershed.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000" b="1" dirty="0" smtClean="0"/>
              <a:t>WETLANDS OUTCOME: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	</a:t>
            </a:r>
            <a:r>
              <a:rPr lang="en-US" sz="1800" dirty="0" smtClean="0">
                <a:solidFill>
                  <a:srgbClr val="FF0000"/>
                </a:solidFill>
              </a:rPr>
              <a:t>Restore 30,000 acres </a:t>
            </a:r>
            <a:r>
              <a:rPr lang="en-US" sz="1800" dirty="0" smtClean="0"/>
              <a:t>of tidal and non-tidal wetlands </a:t>
            </a:r>
            <a:r>
              <a:rPr lang="en-US" sz="1800" dirty="0" smtClean="0">
                <a:solidFill>
                  <a:srgbClr val="FF0000"/>
                </a:solidFill>
              </a:rPr>
              <a:t>and enhance </a:t>
            </a:r>
            <a:r>
              <a:rPr lang="en-US" sz="1800" dirty="0" smtClean="0"/>
              <a:t>the function of an </a:t>
            </a:r>
            <a:r>
              <a:rPr lang="en-US" sz="1800" dirty="0" smtClean="0">
                <a:solidFill>
                  <a:srgbClr val="FF0000"/>
                </a:solidFill>
              </a:rPr>
              <a:t>additional 150,000 acres </a:t>
            </a:r>
            <a:r>
              <a:rPr lang="en-US" sz="1800" dirty="0" smtClean="0"/>
              <a:t>of degraded wetlands by 2025. 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FOREST BUFFER OUTCOME: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	</a:t>
            </a:r>
            <a:r>
              <a:rPr lang="en-US" sz="1800" dirty="0" smtClean="0">
                <a:solidFill>
                  <a:srgbClr val="FF0000"/>
                </a:solidFill>
              </a:rPr>
              <a:t>Restore riparian forest buffers to 63 percent</a:t>
            </a:r>
            <a:r>
              <a:rPr lang="en-US" sz="1800" dirty="0" smtClean="0"/>
              <a:t>, or 181,440 miles, of the total riparian miles (stream bank and shoreline miles) in the Bay watershed by 2025.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000" b="1" dirty="0" smtClean="0"/>
              <a:t>FISH PASSAGE OUTCOME: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Restore historical fish migratory routes by </a:t>
            </a:r>
            <a:r>
              <a:rPr lang="en-US" sz="1800" dirty="0" smtClean="0">
                <a:solidFill>
                  <a:srgbClr val="FF0000"/>
                </a:solidFill>
              </a:rPr>
              <a:t>opening 1,000 additional stream miles </a:t>
            </a:r>
            <a:r>
              <a:rPr lang="en-US" sz="1800" dirty="0" smtClean="0"/>
              <a:t>by 2025, with restoration success indicated by the presence of </a:t>
            </a:r>
            <a:r>
              <a:rPr lang="en-US" sz="1800" dirty="0" smtClean="0">
                <a:solidFill>
                  <a:srgbClr val="FF0000"/>
                </a:solidFill>
              </a:rPr>
              <a:t>river herring, American shad and/or American eel</a:t>
            </a:r>
            <a:r>
              <a:rPr lang="en-US" sz="1800" dirty="0" smtClean="0"/>
              <a:t>.</a:t>
            </a:r>
            <a:r>
              <a:rPr lang="en-US" sz="2000" dirty="0" smtClean="0"/>
              <a:t> 	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2"/>
                </a:solidFill>
              </a:rPr>
              <a:t>Recover Habitat</a:t>
            </a:r>
          </a:p>
        </p:txBody>
      </p:sp>
      <p:pic>
        <p:nvPicPr>
          <p:cNvPr id="25604" name="Picture 9" descr="Cbplogocnote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867400"/>
            <a:ext cx="1371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146626-145E-4F6B-9FD0-D537696A53A1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 smtClean="0"/>
              <a:t>GOAL: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	</a:t>
            </a:r>
            <a:r>
              <a:rPr lang="en-US" sz="1800" dirty="0" smtClean="0"/>
              <a:t>Sustain healthy populations of fish and wildlife which contribute to a resilient ecosystem and vibrant economy.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1800" b="1" dirty="0" smtClean="0"/>
              <a:t>OYSTER OUTCOME: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Restore </a:t>
            </a:r>
            <a:r>
              <a:rPr lang="en-US" sz="1800" dirty="0" smtClean="0">
                <a:solidFill>
                  <a:srgbClr val="FF0000"/>
                </a:solidFill>
              </a:rPr>
              <a:t>native oyster habitat and populations in 20 tributaries </a:t>
            </a:r>
            <a:r>
              <a:rPr lang="en-US" sz="1800" dirty="0" smtClean="0"/>
              <a:t>out of 35 to 40 candidate tributaries by 2025. 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1800" b="1" dirty="0" smtClean="0"/>
              <a:t>BLUE CRAB OUTCOME: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Maintain sustainable blue crab </a:t>
            </a:r>
            <a:r>
              <a:rPr lang="en-US" sz="1800" dirty="0" smtClean="0">
                <a:solidFill>
                  <a:srgbClr val="FF0000"/>
                </a:solidFill>
              </a:rPr>
              <a:t>interim population target of 200 million adults </a:t>
            </a:r>
            <a:r>
              <a:rPr lang="en-US" sz="1800" dirty="0" smtClean="0"/>
              <a:t>(1+ years old) through 2025. 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7030A0"/>
                </a:solidFill>
              </a:rPr>
              <a:t>BROOK TROUT OUTCOME: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Restore </a:t>
            </a:r>
            <a:r>
              <a:rPr lang="en-US" sz="1800" dirty="0" smtClean="0">
                <a:solidFill>
                  <a:srgbClr val="FF0000"/>
                </a:solidFill>
              </a:rPr>
              <a:t>naturally reproducing brook trout populations in headwater streams </a:t>
            </a:r>
            <a:r>
              <a:rPr lang="en-US" sz="1800" dirty="0" smtClean="0"/>
              <a:t>by </a:t>
            </a:r>
            <a:r>
              <a:rPr lang="en-US" sz="1800" dirty="0" smtClean="0">
                <a:solidFill>
                  <a:srgbClr val="FF0000"/>
                </a:solidFill>
              </a:rPr>
              <a:t>improving 58 sub-watersheds </a:t>
            </a:r>
            <a:r>
              <a:rPr lang="en-US" sz="1800" dirty="0" smtClean="0"/>
              <a:t>from ‘reduced’ classification (10-50% of habitat lost) to ‘healthy’ (less than 10% of habitat lost) by 2025.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800" b="1" dirty="0" smtClean="0"/>
              <a:t>BLACK DUCK OUTCOME: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Restore a </a:t>
            </a:r>
            <a:r>
              <a:rPr lang="en-US" sz="1800" dirty="0" smtClean="0">
                <a:solidFill>
                  <a:srgbClr val="FF0000"/>
                </a:solidFill>
              </a:rPr>
              <a:t>three-year average wintering black duck population </a:t>
            </a:r>
            <a:r>
              <a:rPr lang="en-US" sz="1800" dirty="0" smtClean="0"/>
              <a:t>in the Chesapeake Bay watershed of </a:t>
            </a:r>
            <a:r>
              <a:rPr lang="en-US" sz="1800" dirty="0" smtClean="0">
                <a:solidFill>
                  <a:srgbClr val="FF0000"/>
                </a:solidFill>
              </a:rPr>
              <a:t>100,000 birds </a:t>
            </a:r>
            <a:r>
              <a:rPr lang="en-US" sz="1800" dirty="0" smtClean="0"/>
              <a:t>by 2025. 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2"/>
                </a:solidFill>
              </a:rPr>
              <a:t>Sustain Fish and Wildlife</a:t>
            </a:r>
          </a:p>
        </p:txBody>
      </p:sp>
      <p:pic>
        <p:nvPicPr>
          <p:cNvPr id="29700" name="Picture 9" descr="Cbplogocnote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867400"/>
            <a:ext cx="1371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Actions Specific to Brook Trout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http://executiveorder.chesapeakebay.net/category/Reports-Documents.aspx</a:t>
            </a:r>
            <a:endParaRPr lang="en-US" sz="2000" dirty="0" smtClean="0">
              <a:solidFill>
                <a:srgbClr val="0070C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FW6: Restore stream habitat through partnerships</a:t>
            </a:r>
          </a:p>
          <a:p>
            <a:pPr>
              <a:buNone/>
            </a:pPr>
            <a:r>
              <a:rPr lang="en-US" sz="2400" dirty="0" smtClean="0"/>
              <a:t>	1. Develop and implement high priority stream passage and barrier removal projects throughout the watershed, focusing on brook trout habitat. Restore/enhance 10 miles brook trout habitat; consistent with the goals and objectives of the EBTJV.</a:t>
            </a:r>
          </a:p>
          <a:p>
            <a:pPr>
              <a:buNone/>
            </a:pPr>
            <a:r>
              <a:rPr lang="en-US" sz="2400" dirty="0" smtClean="0"/>
              <a:t>	2. Develop and implement habitat restoration projects, focusing on improving water quality (e.g. pH) and restoring natural stream structure and function in 4-8 sub-watersheds.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2957</TotalTime>
  <Words>685</Words>
  <Application>Microsoft Office PowerPoint</Application>
  <PresentationFormat>On-screen Show (4:3)</PresentationFormat>
  <Paragraphs>152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Pixel</vt:lpstr>
      <vt:lpstr>Executive Order 13508  Strategy for    Protecting and Restoring the  Chesapeake Bay Watershed</vt:lpstr>
      <vt:lpstr>Vision: A Chesapeake watershed with:</vt:lpstr>
      <vt:lpstr>Executive Order 13508</vt:lpstr>
      <vt:lpstr>Slide 4</vt:lpstr>
      <vt:lpstr>Slide 5</vt:lpstr>
      <vt:lpstr>Restore Clean Water</vt:lpstr>
      <vt:lpstr>Recover Habitat</vt:lpstr>
      <vt:lpstr>Sustain Fish and Wildlife</vt:lpstr>
      <vt:lpstr>Actions Specific to Brook Trout http://executiveorder.chesapeakebay.net/category/Reports-Documents.aspx</vt:lpstr>
      <vt:lpstr>Brook Trout actions, continued </vt:lpstr>
      <vt:lpstr>Brook Trout actions, continued </vt:lpstr>
      <vt:lpstr>Needs and Opportunities</vt:lpstr>
      <vt:lpstr>Slide 13</vt:lpstr>
    </vt:vector>
  </TitlesOfParts>
  <Company>U.S. 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Order 13508 Final Strategy Overview</dc:title>
  <dc:creator>CBPO Staff</dc:creator>
  <cp:lastModifiedBy>cmcmunigal</cp:lastModifiedBy>
  <cp:revision>138</cp:revision>
  <dcterms:created xsi:type="dcterms:W3CDTF">2010-04-28T17:04:28Z</dcterms:created>
  <dcterms:modified xsi:type="dcterms:W3CDTF">2010-10-26T12:33:36Z</dcterms:modified>
</cp:coreProperties>
</file>