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51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172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59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53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481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050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82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91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96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935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93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1340-8E51-4AD8-B6EB-7FABA979B0F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3312E-45B8-4536-8768-6C95B804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55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6562725"/>
            <a:ext cx="9144000" cy="29527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517927"/>
            <a:ext cx="2413000" cy="152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977" y="6172200"/>
            <a:ext cx="911502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 w="101600" prst="riblet"/>
            <a:extrusionClr>
              <a:schemeClr val="accent4">
                <a:lumMod val="10000"/>
              </a:schemeClr>
            </a:extrusion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 dirty="0">
                <a:ln w="1905"/>
              </a:rPr>
              <a:t>Jean Brennan </a:t>
            </a:r>
            <a:r>
              <a:rPr lang="en-US" sz="1600" dirty="0" err="1" smtClean="0">
                <a:ln w="1905"/>
              </a:rPr>
              <a:t>Coord</a:t>
            </a:r>
            <a:r>
              <a:rPr lang="en-US" sz="1600" dirty="0" smtClean="0">
                <a:ln w="1905"/>
              </a:rPr>
              <a:t>. jean_brennan@fws.gov; </a:t>
            </a:r>
            <a:r>
              <a:rPr lang="en-US" sz="1600" i="1" dirty="0" smtClean="0">
                <a:ln w="1905"/>
              </a:rPr>
              <a:t>Bridgett Costanzo, </a:t>
            </a:r>
            <a:r>
              <a:rPr lang="en-US" sz="1600" dirty="0" smtClean="0">
                <a:ln w="1905"/>
              </a:rPr>
              <a:t>Sci. </a:t>
            </a:r>
            <a:r>
              <a:rPr lang="en-US" sz="1600" dirty="0" err="1" smtClean="0">
                <a:ln w="1905"/>
              </a:rPr>
              <a:t>Coord</a:t>
            </a:r>
            <a:r>
              <a:rPr lang="en-US" sz="1600" dirty="0" smtClean="0">
                <a:ln w="1905"/>
              </a:rPr>
              <a:t>. bridgett_costanzo@fws.gov</a:t>
            </a:r>
            <a:endParaRPr lang="en-US" sz="1600" dirty="0">
              <a:ln w="190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609600"/>
            <a:ext cx="6324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 Black" pitchFamily="34" charset="0"/>
              </a:rPr>
              <a:t>2011-12 Development Process:</a:t>
            </a:r>
          </a:p>
          <a:p>
            <a:pPr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Collate stakeholders’ science needs to </a:t>
            </a:r>
            <a:r>
              <a:rPr lang="en-US" sz="2000" dirty="0" smtClean="0"/>
              <a:t>facilitate landscape </a:t>
            </a:r>
            <a:r>
              <a:rPr lang="en-US" sz="2000" dirty="0"/>
              <a:t>conservation = Nov 2011 Science </a:t>
            </a:r>
            <a:r>
              <a:rPr lang="en-US" sz="2000" dirty="0" smtClean="0"/>
              <a:t>Needs Workshop</a:t>
            </a:r>
            <a:endParaRPr lang="en-US" sz="2000" dirty="0"/>
          </a:p>
          <a:p>
            <a:pPr marL="457200" indent="-457200">
              <a:defRPr/>
            </a:pPr>
            <a:endParaRPr lang="en-US" sz="2000" dirty="0"/>
          </a:p>
          <a:p>
            <a:pPr marL="457200" indent="-457200">
              <a:buFontTx/>
              <a:buAutoNum type="arabicPeriod" startAt="2"/>
              <a:defRPr/>
            </a:pPr>
            <a:r>
              <a:rPr lang="en-US" sz="2000" dirty="0"/>
              <a:t>S</a:t>
            </a:r>
            <a:r>
              <a:rPr lang="en-US" sz="2000" dirty="0" smtClean="0"/>
              <a:t>ummary </a:t>
            </a:r>
            <a:r>
              <a:rPr lang="en-US" sz="2000" dirty="0"/>
              <a:t>of science needs process and </a:t>
            </a:r>
            <a:r>
              <a:rPr lang="en-US" sz="2000" dirty="0" smtClean="0"/>
              <a:t>outcomes 	= </a:t>
            </a:r>
            <a:r>
              <a:rPr lang="en-US" sz="2000" dirty="0"/>
              <a:t>Workshop Report + Portfolio of Science Needs </a:t>
            </a:r>
            <a:r>
              <a:rPr lang="en-US" sz="2000" dirty="0" smtClean="0"/>
              <a:t> 	+ </a:t>
            </a:r>
            <a:r>
              <a:rPr lang="en-US" sz="2000" dirty="0"/>
              <a:t>Directory of Experts</a:t>
            </a:r>
          </a:p>
          <a:p>
            <a:pPr marL="457200" indent="-457200">
              <a:defRPr/>
            </a:pPr>
            <a:endParaRPr lang="en-US" sz="2000" dirty="0"/>
          </a:p>
          <a:p>
            <a:pPr marL="457200" indent="-457200">
              <a:defRPr/>
            </a:pPr>
            <a:r>
              <a:rPr lang="en-US" sz="2000" dirty="0"/>
              <a:t>3. ID and approve funding support for “top” science </a:t>
            </a:r>
            <a:r>
              <a:rPr lang="en-US" sz="2000" dirty="0" smtClean="0"/>
              <a:t>needs 	= </a:t>
            </a:r>
            <a:r>
              <a:rPr lang="en-US" sz="2000" dirty="0"/>
              <a:t>FY 2011-12 Request for Applications</a:t>
            </a:r>
          </a:p>
          <a:p>
            <a:pPr marL="457200" indent="-457200">
              <a:defRPr/>
            </a:pPr>
            <a:endParaRPr lang="en-US" sz="2000" dirty="0"/>
          </a:p>
          <a:p>
            <a:pPr marL="457200" indent="-457200">
              <a:defRPr/>
            </a:pPr>
            <a:r>
              <a:rPr lang="en-US" sz="2000" dirty="0"/>
              <a:t>4. Complete stakeholder interviews and host July </a:t>
            </a:r>
            <a:r>
              <a:rPr lang="en-US" sz="2000" dirty="0" smtClean="0"/>
              <a:t>2012 Workshop </a:t>
            </a:r>
            <a:r>
              <a:rPr lang="en-US" sz="2000" dirty="0"/>
              <a:t>for ISC to develop conservation targets </a:t>
            </a:r>
            <a:r>
              <a:rPr lang="en-US" sz="2000" dirty="0" smtClean="0"/>
              <a:t>	= 3-5 </a:t>
            </a:r>
            <a:r>
              <a:rPr lang="en-US" sz="2000" dirty="0"/>
              <a:t>year work plan for the AppLCC *</a:t>
            </a:r>
          </a:p>
          <a:p>
            <a:pPr marL="457200" indent="-457200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Joint Actions: </a:t>
            </a:r>
            <a:r>
              <a:rPr lang="en-US" sz="3200" dirty="0" smtClean="0">
                <a:solidFill>
                  <a:srgbClr val="FFC000"/>
                </a:solidFill>
              </a:rPr>
              <a:t>AppLCC and EBTJV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57225" y="1507153"/>
            <a:ext cx="78009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2575" indent="-282575" eaLnBrk="1" hangingPunct="1">
              <a:buFont typeface="Arial" charset="0"/>
              <a:buChar char="•"/>
            </a:pPr>
            <a:r>
              <a:rPr lang="en-US" dirty="0"/>
              <a:t>EBTJV has </a:t>
            </a:r>
            <a:r>
              <a:rPr lang="en-US" dirty="0">
                <a:solidFill>
                  <a:srgbClr val="FFC000"/>
                </a:solidFill>
              </a:rPr>
              <a:t>ISC membership </a:t>
            </a:r>
            <a:r>
              <a:rPr lang="en-US" dirty="0"/>
              <a:t>and has served on science needs </a:t>
            </a:r>
            <a:r>
              <a:rPr lang="en-US" dirty="0" smtClean="0"/>
              <a:t>workshop planning </a:t>
            </a:r>
            <a:r>
              <a:rPr lang="en-US" dirty="0"/>
              <a:t>team and on technical review/advisory </a:t>
            </a:r>
            <a:r>
              <a:rPr lang="en-US" dirty="0" smtClean="0"/>
              <a:t>teams</a:t>
            </a:r>
            <a:endParaRPr lang="en-US" dirty="0"/>
          </a:p>
          <a:p>
            <a:pPr marL="282575" indent="-282575" eaLnBrk="1" hangingPunct="1">
              <a:buFont typeface="Arial" charset="0"/>
              <a:buChar char="•"/>
            </a:pPr>
            <a:endParaRPr lang="en-US" sz="1000" dirty="0" smtClean="0"/>
          </a:p>
          <a:p>
            <a:pPr marL="282575" indent="-282575" eaLnBrk="1" hangingPunct="1">
              <a:buFont typeface="Arial" charset="0"/>
              <a:buChar char="•"/>
            </a:pPr>
            <a:r>
              <a:rPr lang="en-US" dirty="0" smtClean="0"/>
              <a:t>EBTJV </a:t>
            </a:r>
            <a:r>
              <a:rPr lang="en-US" dirty="0"/>
              <a:t>provided science needs priority list to AppLCC for use at Nov. </a:t>
            </a:r>
            <a:r>
              <a:rPr lang="en-US" dirty="0" smtClean="0"/>
              <a:t>2011 </a:t>
            </a:r>
            <a:r>
              <a:rPr lang="en-US" dirty="0" smtClean="0">
                <a:solidFill>
                  <a:srgbClr val="FFC000"/>
                </a:solidFill>
              </a:rPr>
              <a:t>Priority </a:t>
            </a:r>
            <a:r>
              <a:rPr lang="en-US" dirty="0">
                <a:solidFill>
                  <a:srgbClr val="FFC000"/>
                </a:solidFill>
              </a:rPr>
              <a:t>Conservation Science Needs Workshop</a:t>
            </a:r>
            <a:r>
              <a:rPr lang="en-US" dirty="0"/>
              <a:t> at VA Tech and inclusion in </a:t>
            </a:r>
            <a:r>
              <a:rPr lang="en-US" dirty="0" smtClean="0"/>
              <a:t> AppLCC </a:t>
            </a:r>
            <a:r>
              <a:rPr lang="en-US" dirty="0"/>
              <a:t>Portfolio of Science Needs</a:t>
            </a:r>
          </a:p>
          <a:p>
            <a:pPr eaLnBrk="1" hangingPunct="1"/>
            <a:r>
              <a:rPr lang="en-US" sz="1000" dirty="0" smtClean="0"/>
              <a:t> </a:t>
            </a:r>
          </a:p>
          <a:p>
            <a:pPr marL="282575" indent="-282575" eaLnBrk="1" hangingPunct="1">
              <a:buFont typeface="Arial" charset="0"/>
              <a:buChar char="•"/>
            </a:pPr>
            <a:r>
              <a:rPr lang="en-US" dirty="0" smtClean="0"/>
              <a:t>AppLCC </a:t>
            </a:r>
            <a:r>
              <a:rPr lang="en-US" dirty="0"/>
              <a:t>is applying FY11-12 funds to </a:t>
            </a:r>
            <a:r>
              <a:rPr lang="en-US" dirty="0">
                <a:solidFill>
                  <a:srgbClr val="FFC000"/>
                </a:solidFill>
              </a:rPr>
              <a:t>four science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products </a:t>
            </a:r>
            <a:r>
              <a:rPr lang="en-US" dirty="0"/>
              <a:t>that will </a:t>
            </a:r>
            <a:r>
              <a:rPr lang="en-US" dirty="0" smtClean="0"/>
              <a:t>inform EBT </a:t>
            </a:r>
            <a:r>
              <a:rPr lang="en-US" dirty="0"/>
              <a:t>conservation</a:t>
            </a:r>
          </a:p>
          <a:p>
            <a:pPr eaLnBrk="1" hangingPunct="1"/>
            <a:r>
              <a:rPr lang="en-US" sz="1000" dirty="0" smtClean="0"/>
              <a:t> </a:t>
            </a:r>
          </a:p>
          <a:p>
            <a:pPr marL="282575" indent="-282575"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Shared/companion website </a:t>
            </a:r>
            <a:r>
              <a:rPr lang="en-US" dirty="0"/>
              <a:t>design to facilitate ease of use, coordinated postings, </a:t>
            </a:r>
            <a:r>
              <a:rPr lang="en-US" dirty="0" smtClean="0"/>
              <a:t>and </a:t>
            </a:r>
            <a:r>
              <a:rPr lang="en-US" dirty="0"/>
              <a:t>shared web training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562725"/>
            <a:ext cx="9144000" cy="29527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57225" y="1143000"/>
            <a:ext cx="8105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30250" y="0"/>
            <a:ext cx="7772400" cy="89058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AppLCC - FY11-12 FUNDED PROJECTS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57224" y="1017588"/>
            <a:ext cx="833437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1) Ecological Flows </a:t>
            </a: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/>
            <a:r>
              <a:rPr lang="en-US" sz="1800" dirty="0" smtClean="0"/>
              <a:t>Title:  </a:t>
            </a:r>
            <a:r>
              <a:rPr lang="en-US" sz="1800" i="1" dirty="0" smtClean="0"/>
              <a:t>Developing a Hydrologic Foundation and Flow-ecology Relationships for Monitoring Riverine Resources in the Marcellus Shale Region </a:t>
            </a:r>
          </a:p>
          <a:p>
            <a:pPr lvl="1" eaLnBrk="1" hangingPunct="1"/>
            <a:r>
              <a:rPr lang="en-US" sz="1600" dirty="0" smtClean="0"/>
              <a:t>Organization</a:t>
            </a:r>
            <a:r>
              <a:rPr lang="en-US" sz="1600" dirty="0"/>
              <a:t>: Cornell University </a:t>
            </a:r>
            <a:r>
              <a:rPr lang="en-US" sz="1600" dirty="0" smtClean="0"/>
              <a:t>  (</a:t>
            </a:r>
            <a:r>
              <a:rPr lang="en-US" sz="1600" dirty="0"/>
              <a:t>P.I. - Fisher) </a:t>
            </a:r>
          </a:p>
          <a:p>
            <a:pPr eaLnBrk="1" hangingPunct="1"/>
            <a:endParaRPr lang="en-US" sz="1600" b="1" dirty="0"/>
          </a:p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2) Aquatic Habitat Classification </a:t>
            </a:r>
            <a:r>
              <a:rPr lang="en-US" sz="1600" b="1" dirty="0"/>
              <a:t>        </a:t>
            </a:r>
          </a:p>
          <a:p>
            <a:pPr lvl="1" eaLnBrk="1" hangingPunct="1"/>
            <a:r>
              <a:rPr lang="en-US" sz="1800" dirty="0"/>
              <a:t>Title:  </a:t>
            </a:r>
            <a:r>
              <a:rPr lang="en-US" sz="1800" i="1" dirty="0"/>
              <a:t>A Stream Classification System for the Appalachian LCC </a:t>
            </a:r>
          </a:p>
          <a:p>
            <a:pPr lvl="1" eaLnBrk="1" hangingPunct="1"/>
            <a:r>
              <a:rPr lang="en-US" sz="1600" dirty="0"/>
              <a:t>Organization: The Nature Conservancy </a:t>
            </a:r>
            <a:r>
              <a:rPr lang="en-US" sz="1600" dirty="0" smtClean="0"/>
              <a:t>(  P.I.s </a:t>
            </a:r>
            <a:r>
              <a:rPr lang="en-US" sz="1600" dirty="0"/>
              <a:t>– Anderson &amp; </a:t>
            </a:r>
            <a:r>
              <a:rPr lang="en-US" sz="1600" dirty="0" err="1"/>
              <a:t>Oliviera</a:t>
            </a:r>
            <a:r>
              <a:rPr lang="en-US" sz="1600" dirty="0"/>
              <a:t>) </a:t>
            </a:r>
          </a:p>
          <a:p>
            <a:pPr eaLnBrk="1" hangingPunct="1"/>
            <a:endParaRPr lang="en-US" sz="1600" b="1" dirty="0"/>
          </a:p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3) Forecasting Energy Development </a:t>
            </a:r>
          </a:p>
          <a:p>
            <a:pPr lvl="1" eaLnBrk="1" hangingPunct="1"/>
            <a:r>
              <a:rPr lang="en-US" sz="1800" dirty="0"/>
              <a:t>Title:  </a:t>
            </a:r>
            <a:r>
              <a:rPr lang="en-US" sz="1800" i="1" dirty="0"/>
              <a:t>Assessing Future Impacts of Energy Development in the Appalachians </a:t>
            </a:r>
          </a:p>
          <a:p>
            <a:pPr lvl="1" eaLnBrk="1" hangingPunct="1"/>
            <a:r>
              <a:rPr lang="en-US" sz="1600" dirty="0"/>
              <a:t>Organization: The Nature Conservancy </a:t>
            </a:r>
            <a:r>
              <a:rPr lang="en-US" sz="1600" dirty="0" smtClean="0"/>
              <a:t>  (</a:t>
            </a:r>
            <a:r>
              <a:rPr lang="en-US" sz="1600" dirty="0"/>
              <a:t>P.I.s </a:t>
            </a:r>
            <a:r>
              <a:rPr lang="en-US" sz="1600" dirty="0" err="1"/>
              <a:t>Kiesecker</a:t>
            </a:r>
            <a:r>
              <a:rPr lang="en-US" sz="1600" dirty="0"/>
              <a:t> &amp; </a:t>
            </a:r>
            <a:r>
              <a:rPr lang="en-US" sz="1600" dirty="0" err="1"/>
              <a:t>Dunscomb</a:t>
            </a:r>
            <a:r>
              <a:rPr lang="en-US" sz="1600" dirty="0"/>
              <a:t>)                 </a:t>
            </a:r>
          </a:p>
          <a:p>
            <a:pPr lvl="1" eaLnBrk="1" hangingPunct="1"/>
            <a:r>
              <a:rPr lang="en-US" sz="1600" dirty="0"/>
              <a:t>(note: this project will address coal, gas, and wind) </a:t>
            </a:r>
          </a:p>
          <a:p>
            <a:pPr eaLnBrk="1" hangingPunct="1"/>
            <a:endParaRPr lang="en-US" sz="1600" b="1" dirty="0"/>
          </a:p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4) Climate Change Vulnerability Assessments  </a:t>
            </a:r>
            <a:r>
              <a:rPr lang="en-US" sz="1600" b="1" dirty="0"/>
              <a:t>       </a:t>
            </a:r>
          </a:p>
          <a:p>
            <a:pPr lvl="1" eaLnBrk="1" hangingPunct="1"/>
            <a:r>
              <a:rPr lang="en-US" sz="1800" dirty="0"/>
              <a:t>Title:  </a:t>
            </a:r>
            <a:r>
              <a:rPr lang="en-US" sz="1800" i="1" dirty="0"/>
              <a:t>Support for Understanding Land Use and Climate Change in the Appalachians </a:t>
            </a:r>
          </a:p>
          <a:p>
            <a:pPr lvl="1" eaLnBrk="1" hangingPunct="1"/>
            <a:r>
              <a:rPr lang="en-US" sz="1800" dirty="0"/>
              <a:t>Organization: </a:t>
            </a:r>
            <a:r>
              <a:rPr lang="en-US" sz="1800" dirty="0" err="1"/>
              <a:t>Natur</a:t>
            </a:r>
            <a:r>
              <a:rPr lang="en-US" sz="1600" dirty="0" err="1"/>
              <a:t>eServe</a:t>
            </a:r>
            <a:r>
              <a:rPr lang="en-US" sz="1600" dirty="0"/>
              <a:t> </a:t>
            </a:r>
            <a:r>
              <a:rPr lang="en-US" sz="1600" dirty="0" smtClean="0"/>
              <a:t>  (</a:t>
            </a:r>
            <a:r>
              <a:rPr lang="en-US" sz="1600" dirty="0"/>
              <a:t>P.I.s Young &amp; Sneddon)</a:t>
            </a:r>
            <a:r>
              <a:rPr lang="en-US" sz="1600" b="1" dirty="0"/>
              <a:t>      </a:t>
            </a:r>
          </a:p>
          <a:p>
            <a:pPr eaLnBrk="1" hangingPunct="1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57225" y="914400"/>
            <a:ext cx="8105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62725"/>
            <a:ext cx="9144000" cy="29527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Companion Portal Drop Down to Toggle between LCC portal and Partner Sites</a:t>
            </a:r>
            <a:endParaRPr lang="en-US" sz="3200" dirty="0" smtClean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1"/>
            <a:ext cx="8610600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2900" b="1" dirty="0" smtClean="0"/>
              <a:t>Sharing content with Groups or other Members</a:t>
            </a:r>
            <a:endParaRPr lang="en-US" sz="29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8839200" cy="594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278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Joint Actions: AppLCC and EBTJV</vt:lpstr>
      <vt:lpstr>AppLCC - FY11-12 FUNDED PROJECTS</vt:lpstr>
      <vt:lpstr>Companion Portal Drop Down to Toggle between LCC portal and Partner Sites</vt:lpstr>
      <vt:lpstr>Sharing content with Groups or other Members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Joe</cp:lastModifiedBy>
  <cp:revision>4</cp:revision>
  <dcterms:created xsi:type="dcterms:W3CDTF">2012-06-13T17:12:58Z</dcterms:created>
  <dcterms:modified xsi:type="dcterms:W3CDTF">2012-06-13T20:08:55Z</dcterms:modified>
</cp:coreProperties>
</file>