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82" r:id="rId3"/>
    <p:sldId id="260" r:id="rId4"/>
    <p:sldId id="259" r:id="rId5"/>
    <p:sldId id="261" r:id="rId6"/>
    <p:sldId id="275" r:id="rId7"/>
    <p:sldId id="263" r:id="rId8"/>
    <p:sldId id="274" r:id="rId9"/>
    <p:sldId id="279" r:id="rId10"/>
    <p:sldId id="265" r:id="rId11"/>
    <p:sldId id="278" r:id="rId12"/>
    <p:sldId id="262" r:id="rId13"/>
    <p:sldId id="266" r:id="rId14"/>
    <p:sldId id="267" r:id="rId15"/>
    <p:sldId id="269" r:id="rId16"/>
    <p:sldId id="268" r:id="rId17"/>
    <p:sldId id="281" r:id="rId18"/>
    <p:sldId id="280" r:id="rId19"/>
    <p:sldId id="264" r:id="rId20"/>
    <p:sldId id="277" r:id="rId21"/>
    <p:sldId id="270" r:id="rId22"/>
    <p:sldId id="272" r:id="rId23"/>
    <p:sldId id="273"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96" y="-5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CF0FA7-1555-4470-967C-31719EF68742}" type="datetimeFigureOut">
              <a:rPr lang="en-US" smtClean="0"/>
              <a:t>10/25/2013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AA54E3-8091-4608-9869-70D58C8DF18A}" type="slidenum">
              <a:rPr lang="en-US" smtClean="0"/>
              <a:t>‹#›</a:t>
            </a:fld>
            <a:endParaRPr lang="en-US"/>
          </a:p>
        </p:txBody>
      </p:sp>
    </p:spTree>
    <p:extLst>
      <p:ext uri="{BB962C8B-B14F-4D97-AF65-F5344CB8AC3E}">
        <p14:creationId xmlns:p14="http://schemas.microsoft.com/office/powerpoint/2010/main" val="686954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26F99F-07A7-457E-8FDF-FFF3B027A1B6}"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B10504-022E-4A55-82CD-60F0810B4B7F}" type="datetimeFigureOut">
              <a:rPr lang="en-US" smtClean="0"/>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256602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B10504-022E-4A55-82CD-60F0810B4B7F}" type="datetimeFigureOut">
              <a:rPr lang="en-US" smtClean="0"/>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3243296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B10504-022E-4A55-82CD-60F0810B4B7F}" type="datetimeFigureOut">
              <a:rPr lang="en-US" smtClean="0"/>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3746247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roup 12"/>
          <p:cNvGrpSpPr>
            <a:grpSpLocks/>
          </p:cNvGrpSpPr>
          <p:nvPr userDrawn="1"/>
        </p:nvGrpSpPr>
        <p:grpSpPr bwMode="auto">
          <a:xfrm>
            <a:off x="-228600" y="0"/>
            <a:ext cx="9372600" cy="7086600"/>
            <a:chOff x="0" y="0"/>
            <a:chExt cx="9144000" cy="6858000"/>
          </a:xfrm>
        </p:grpSpPr>
        <p:pic>
          <p:nvPicPr>
            <p:cNvPr id="8" name="Picture 13" descr="Jan14,2008 Culvert assessment 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Jan14,2008 Culvert assessment 0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Jan14,2008 Culvert assessment 018.jp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IMG_239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ctangle 15"/>
          <p:cNvSpPr/>
          <p:nvPr userDrawn="1"/>
        </p:nvSpPr>
        <p:spPr>
          <a:xfrm>
            <a:off x="-228600" y="0"/>
            <a:ext cx="9372600" cy="7086600"/>
          </a:xfrm>
          <a:prstGeom prst="rect">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8546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B10504-022E-4A55-82CD-60F0810B4B7F}" type="datetimeFigureOut">
              <a:rPr lang="en-US" smtClean="0"/>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130172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B10504-022E-4A55-82CD-60F0810B4B7F}" type="datetimeFigureOut">
              <a:rPr lang="en-US" smtClean="0"/>
              <a:t>10/25/2013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205489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B10504-022E-4A55-82CD-60F0810B4B7F}" type="datetimeFigureOut">
              <a:rPr lang="en-US" smtClean="0"/>
              <a:t>10/25/2013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399359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B10504-022E-4A55-82CD-60F0810B4B7F}" type="datetimeFigureOut">
              <a:rPr lang="en-US" smtClean="0"/>
              <a:t>10/25/2013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355152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B10504-022E-4A55-82CD-60F0810B4B7F}" type="datetimeFigureOut">
              <a:rPr lang="en-US" smtClean="0"/>
              <a:t>10/25/2013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9199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10504-022E-4A55-82CD-60F0810B4B7F}" type="datetimeFigureOut">
              <a:rPr lang="en-US" smtClean="0"/>
              <a:t>10/25/2013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258750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B10504-022E-4A55-82CD-60F0810B4B7F}" type="datetimeFigureOut">
              <a:rPr lang="en-US" smtClean="0"/>
              <a:t>10/25/2013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3969718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B10504-022E-4A55-82CD-60F0810B4B7F}" type="datetimeFigureOut">
              <a:rPr lang="en-US" smtClean="0"/>
              <a:t>10/25/2013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9D8A0-73D7-4DE6-9E31-FFBD0B4DB21C}" type="slidenum">
              <a:rPr lang="en-US" smtClean="0"/>
              <a:t>‹#›</a:t>
            </a:fld>
            <a:endParaRPr lang="en-US"/>
          </a:p>
        </p:txBody>
      </p:sp>
    </p:spTree>
    <p:extLst>
      <p:ext uri="{BB962C8B-B14F-4D97-AF65-F5344CB8AC3E}">
        <p14:creationId xmlns:p14="http://schemas.microsoft.com/office/powerpoint/2010/main" val="181646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10504-022E-4A55-82CD-60F0810B4B7F}" type="datetimeFigureOut">
              <a:rPr lang="en-US" smtClean="0"/>
              <a:t>10/25/2013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9D8A0-73D7-4DE6-9E31-FFBD0B4DB21C}" type="slidenum">
              <a:rPr lang="en-US" smtClean="0"/>
              <a:t>‹#›</a:t>
            </a:fld>
            <a:endParaRPr lang="en-US"/>
          </a:p>
        </p:txBody>
      </p:sp>
    </p:spTree>
    <p:extLst>
      <p:ext uri="{BB962C8B-B14F-4D97-AF65-F5344CB8AC3E}">
        <p14:creationId xmlns:p14="http://schemas.microsoft.com/office/powerpoint/2010/main" val="264857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SARP Science and Data Committee Science Projects</a:t>
            </a:r>
            <a:endParaRPr lang="en-US" dirty="0"/>
          </a:p>
        </p:txBody>
      </p:sp>
      <p:sp>
        <p:nvSpPr>
          <p:cNvPr id="5" name="Subtitle 4"/>
          <p:cNvSpPr>
            <a:spLocks noGrp="1"/>
          </p:cNvSpPr>
          <p:nvPr>
            <p:ph type="subTitle" idx="1"/>
          </p:nvPr>
        </p:nvSpPr>
        <p:spPr/>
        <p:txBody>
          <a:bodyPr>
            <a:normAutofit fontScale="85000" lnSpcReduction="20000"/>
          </a:bodyPr>
          <a:lstStyle/>
          <a:p>
            <a:r>
              <a:rPr lang="en-US" dirty="0" smtClean="0"/>
              <a:t>Emily </a:t>
            </a:r>
            <a:r>
              <a:rPr lang="en-US" dirty="0" err="1" smtClean="0"/>
              <a:t>Granstaff</a:t>
            </a:r>
            <a:endParaRPr lang="en-US" dirty="0" smtClean="0"/>
          </a:p>
          <a:p>
            <a:r>
              <a:rPr lang="en-US" dirty="0" smtClean="0"/>
              <a:t>USFWS &amp; SARP</a:t>
            </a:r>
          </a:p>
          <a:p>
            <a:r>
              <a:rPr lang="en-US" dirty="0" smtClean="0"/>
              <a:t>October 25, 2013</a:t>
            </a:r>
          </a:p>
          <a:p>
            <a:r>
              <a:rPr lang="en-US" dirty="0" smtClean="0"/>
              <a:t>Joint SARP, EBTJV, and ACFHP Science Calls</a:t>
            </a:r>
            <a:endParaRPr lang="en-US" dirty="0"/>
          </a:p>
        </p:txBody>
      </p:sp>
    </p:spTree>
    <p:extLst>
      <p:ext uri="{BB962C8B-B14F-4D97-AF65-F5344CB8AC3E}">
        <p14:creationId xmlns:p14="http://schemas.microsoft.com/office/powerpoint/2010/main" val="1600443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52400"/>
            <a:ext cx="4648200" cy="792162"/>
          </a:xfrm>
        </p:spPr>
        <p:txBody>
          <a:bodyPr/>
          <a:lstStyle/>
          <a:p>
            <a:r>
              <a:rPr lang="en-US" dirty="0" smtClean="0"/>
              <a:t>River Classification</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696200" cy="586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96829" y="2819400"/>
            <a:ext cx="3810000" cy="3970318"/>
          </a:xfrm>
          <a:prstGeom prst="rect">
            <a:avLst/>
          </a:prstGeom>
          <a:solidFill>
            <a:schemeClr val="bg1"/>
          </a:solidFill>
          <a:ln w="6350">
            <a:solidFill>
              <a:schemeClr val="tx1"/>
            </a:solidFill>
          </a:ln>
        </p:spPr>
        <p:txBody>
          <a:bodyPr wrap="square" rtlCol="0">
            <a:spAutoFit/>
          </a:bodyPr>
          <a:lstStyle/>
          <a:p>
            <a:pPr marL="285750" indent="-285750">
              <a:buFont typeface="Arial" panose="020B0604020202020204" pitchFamily="34" charset="0"/>
              <a:buChar char="•"/>
            </a:pPr>
            <a:r>
              <a:rPr lang="en-US" sz="1400" dirty="0" smtClean="0"/>
              <a:t>Size </a:t>
            </a:r>
            <a:r>
              <a:rPr lang="en-US" sz="1400" dirty="0"/>
              <a:t>Classes, using Cumulative Drainage Area (SARP-wide)</a:t>
            </a:r>
          </a:p>
          <a:p>
            <a:pPr marL="285750" indent="-285750">
              <a:buFont typeface="Arial" panose="020B0604020202020204" pitchFamily="34" charset="0"/>
              <a:buChar char="•"/>
            </a:pPr>
            <a:r>
              <a:rPr lang="en-US" sz="1400" dirty="0"/>
              <a:t>Size Classes, using Mean Annual Flow (SARP-wide)</a:t>
            </a:r>
          </a:p>
          <a:p>
            <a:pPr marL="285750" indent="-285750">
              <a:buFont typeface="Arial" panose="020B0604020202020204" pitchFamily="34" charset="0"/>
              <a:buChar char="•"/>
            </a:pPr>
            <a:r>
              <a:rPr lang="en-US" sz="1400" dirty="0"/>
              <a:t>Gradient Classes (SARP-wide) </a:t>
            </a:r>
          </a:p>
          <a:p>
            <a:pPr marL="285750" indent="-285750">
              <a:buFont typeface="Arial" panose="020B0604020202020204" pitchFamily="34" charset="0"/>
              <a:buChar char="•"/>
            </a:pPr>
            <a:r>
              <a:rPr lang="en-US" sz="1400" dirty="0" err="1"/>
              <a:t>Konrad’s</a:t>
            </a:r>
            <a:r>
              <a:rPr lang="en-US" sz="1400" dirty="0"/>
              <a:t> hydrologic classification</a:t>
            </a:r>
          </a:p>
          <a:p>
            <a:pPr marL="285750" indent="-285750">
              <a:buFont typeface="Arial" panose="020B0604020202020204" pitchFamily="34" charset="0"/>
              <a:buChar char="•"/>
            </a:pPr>
            <a:r>
              <a:rPr lang="en-US" sz="1400" dirty="0" err="1"/>
              <a:t>Ecoregion</a:t>
            </a:r>
            <a:endParaRPr lang="en-US" sz="1400" dirty="0"/>
          </a:p>
          <a:p>
            <a:pPr marL="285750" indent="-285750">
              <a:buFont typeface="Arial" panose="020B0604020202020204" pitchFamily="34" charset="0"/>
              <a:buChar char="•"/>
            </a:pPr>
            <a:r>
              <a:rPr lang="en-US" sz="1400" dirty="0"/>
              <a:t>FEOW</a:t>
            </a:r>
          </a:p>
          <a:p>
            <a:pPr marL="285750" indent="-285750">
              <a:buFont typeface="Arial" panose="020B0604020202020204" pitchFamily="34" charset="0"/>
              <a:buChar char="•"/>
            </a:pPr>
            <a:r>
              <a:rPr lang="en-US" sz="1400" dirty="0"/>
              <a:t>Annual Precipitation Classes (eastern SARP)</a:t>
            </a:r>
          </a:p>
          <a:p>
            <a:pPr marL="285750" indent="-285750">
              <a:buFont typeface="Arial" panose="020B0604020202020204" pitchFamily="34" charset="0"/>
              <a:buChar char="•"/>
            </a:pPr>
            <a:r>
              <a:rPr lang="en-US" sz="1400" dirty="0" err="1"/>
              <a:t>Baseflow</a:t>
            </a:r>
            <a:r>
              <a:rPr lang="en-US" sz="1400" dirty="0"/>
              <a:t> Index (eastern SARP)</a:t>
            </a:r>
          </a:p>
          <a:p>
            <a:pPr marL="285750" indent="-285750">
              <a:buFont typeface="Arial" panose="020B0604020202020204" pitchFamily="34" charset="0"/>
              <a:buChar char="•"/>
            </a:pPr>
            <a:r>
              <a:rPr lang="en-US" sz="1400" dirty="0"/>
              <a:t>Runoff Coefficients (MAF in </a:t>
            </a:r>
            <a:r>
              <a:rPr lang="en-US" sz="1400" dirty="0" err="1"/>
              <a:t>cfs</a:t>
            </a:r>
            <a:r>
              <a:rPr lang="en-US" sz="1400" dirty="0"/>
              <a:t>/drainage area) (eastern SARP)</a:t>
            </a:r>
          </a:p>
          <a:p>
            <a:pPr marL="285750" indent="-285750">
              <a:buFont typeface="Arial" panose="020B0604020202020204" pitchFamily="34" charset="0"/>
              <a:buChar char="•"/>
            </a:pPr>
            <a:r>
              <a:rPr lang="en-US" sz="1400" dirty="0"/>
              <a:t>Predicted Hydrologic Variability Class (eastern SARP)</a:t>
            </a:r>
          </a:p>
          <a:p>
            <a:pPr marL="285750" indent="-285750">
              <a:buFont typeface="Arial" panose="020B0604020202020204" pitchFamily="34" charset="0"/>
              <a:buChar char="•"/>
            </a:pPr>
            <a:r>
              <a:rPr lang="en-US" sz="1400" dirty="0"/>
              <a:t>Geologic metrics</a:t>
            </a:r>
          </a:p>
          <a:p>
            <a:pPr marL="285750" indent="-285750">
              <a:buFont typeface="Arial" panose="020B0604020202020204" pitchFamily="34" charset="0"/>
              <a:buChar char="•"/>
            </a:pPr>
            <a:r>
              <a:rPr lang="en-US" sz="1400" dirty="0"/>
              <a:t>Land form metrics</a:t>
            </a:r>
          </a:p>
          <a:p>
            <a:pPr marL="285750" indent="-285750">
              <a:buFont typeface="Arial" panose="020B0604020202020204" pitchFamily="34" charset="0"/>
              <a:buChar char="•"/>
            </a:pPr>
            <a:r>
              <a:rPr lang="en-US" sz="1400" dirty="0"/>
              <a:t>Land cover metrics</a:t>
            </a:r>
          </a:p>
          <a:p>
            <a:pPr marL="285750" indent="-285750">
              <a:buFont typeface="Arial" panose="020B0604020202020204" pitchFamily="34" charset="0"/>
              <a:buChar char="•"/>
            </a:pPr>
            <a:r>
              <a:rPr lang="en-US" sz="1400" dirty="0"/>
              <a:t>Soil water capacity and composition metrics</a:t>
            </a:r>
          </a:p>
        </p:txBody>
      </p:sp>
    </p:spTree>
    <p:extLst>
      <p:ext uri="{BB962C8B-B14F-4D97-AF65-F5344CB8AC3E}">
        <p14:creationId xmlns:p14="http://schemas.microsoft.com/office/powerpoint/2010/main" val="1531160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15504"/>
          </a:xfrm>
        </p:spPr>
        <p:txBody>
          <a:bodyPr/>
          <a:lstStyle/>
          <a:p>
            <a:r>
              <a:rPr lang="en-US" dirty="0" smtClean="0"/>
              <a:t>Stream Temperature Logger Sites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67904"/>
            <a:ext cx="7105650" cy="568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574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18" y="159930"/>
            <a:ext cx="8229600" cy="715962"/>
          </a:xfrm>
        </p:spPr>
        <p:txBody>
          <a:bodyPr>
            <a:normAutofit fontScale="90000"/>
          </a:bodyPr>
          <a:lstStyle/>
          <a:p>
            <a:r>
              <a:rPr lang="en-US" dirty="0" smtClean="0"/>
              <a:t>Riparian Assessment</a:t>
            </a:r>
            <a:endParaRPr lang="en-US" dirty="0"/>
          </a:p>
        </p:txBody>
      </p:sp>
      <p:pic>
        <p:nvPicPr>
          <p:cNvPr id="4" name="Picture 4" descr="SARP Riparian Assessment Map Oct 201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75892"/>
            <a:ext cx="7759148" cy="599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443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71"/>
            <a:ext cx="8229600" cy="801029"/>
          </a:xfrm>
        </p:spPr>
        <p:txBody>
          <a:bodyPr/>
          <a:lstStyle/>
          <a:p>
            <a:r>
              <a:rPr lang="en-US" dirty="0" smtClean="0"/>
              <a:t>Risk of Flow Alteration Assessment</a:t>
            </a:r>
            <a:endParaRPr lang="en-US" dirty="0"/>
          </a:p>
        </p:txBody>
      </p:sp>
      <p:pic>
        <p:nvPicPr>
          <p:cNvPr id="4" name="Picture 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7925238" cy="543937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572000" y="4114800"/>
            <a:ext cx="4572000" cy="2585323"/>
          </a:xfrm>
          <a:prstGeom prst="rect">
            <a:avLst/>
          </a:prstGeom>
          <a:solidFill>
            <a:schemeClr val="bg1"/>
          </a:solidFill>
          <a:ln w="6350">
            <a:solidFill>
              <a:schemeClr val="tx1"/>
            </a:solidFill>
          </a:ln>
        </p:spPr>
        <p:txBody>
          <a:bodyPr>
            <a:spAutoFit/>
          </a:bodyPr>
          <a:lstStyle/>
          <a:p>
            <a:pPr marL="285750" lvl="0" indent="-285750">
              <a:buFont typeface="Arial" panose="020B0604020202020204" pitchFamily="34" charset="0"/>
              <a:buChar char="•"/>
            </a:pPr>
            <a:r>
              <a:rPr lang="en-US" dirty="0"/>
              <a:t>Risk of Flow Alteration Assessment, v1</a:t>
            </a:r>
          </a:p>
          <a:p>
            <a:pPr marL="742950" lvl="1" indent="-285750">
              <a:buFont typeface="Arial" panose="020B0604020202020204" pitchFamily="34" charset="0"/>
              <a:buChar char="•"/>
            </a:pPr>
            <a:r>
              <a:rPr lang="en-US" dirty="0"/>
              <a:t>Assesses risk from 3 sources of Flow Alteration:  </a:t>
            </a:r>
          </a:p>
          <a:p>
            <a:pPr marL="1200150" lvl="2" indent="-285750">
              <a:buFont typeface="Arial" panose="020B0604020202020204" pitchFamily="34" charset="0"/>
              <a:buChar char="•"/>
            </a:pPr>
            <a:r>
              <a:rPr lang="en-US" dirty="0"/>
              <a:t>Impervious Surface</a:t>
            </a:r>
          </a:p>
          <a:p>
            <a:pPr marL="1200150" lvl="2" indent="-285750">
              <a:buFont typeface="Arial" panose="020B0604020202020204" pitchFamily="34" charset="0"/>
              <a:buChar char="•"/>
            </a:pPr>
            <a:r>
              <a:rPr lang="en-US" dirty="0"/>
              <a:t>Evapotranspiration</a:t>
            </a:r>
          </a:p>
          <a:p>
            <a:pPr marL="1200150" lvl="2" indent="-285750">
              <a:buFont typeface="Arial" panose="020B0604020202020204" pitchFamily="34" charset="0"/>
              <a:buChar char="•"/>
            </a:pPr>
            <a:r>
              <a:rPr lang="en-US" dirty="0"/>
              <a:t>Water Consumption</a:t>
            </a:r>
          </a:p>
          <a:p>
            <a:pPr marL="285750" lvl="0" indent="-285750">
              <a:buFont typeface="Arial" panose="020B0604020202020204" pitchFamily="34" charset="0"/>
              <a:buChar char="•"/>
            </a:pPr>
            <a:r>
              <a:rPr lang="en-US" dirty="0"/>
              <a:t>Risk of Flow Alteration Assessment, v2 (in the works) (TX, OK, LA)</a:t>
            </a:r>
          </a:p>
          <a:p>
            <a:pPr marL="742950" lvl="1" indent="-285750">
              <a:buFont typeface="Arial" panose="020B0604020202020204" pitchFamily="34" charset="0"/>
              <a:buChar char="•"/>
            </a:pPr>
            <a:r>
              <a:rPr lang="en-US" dirty="0"/>
              <a:t>Updates Water Consumption model </a:t>
            </a:r>
          </a:p>
        </p:txBody>
      </p:sp>
    </p:spTree>
    <p:extLst>
      <p:ext uri="{BB962C8B-B14F-4D97-AF65-F5344CB8AC3E}">
        <p14:creationId xmlns:p14="http://schemas.microsoft.com/office/powerpoint/2010/main" val="1211419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171"/>
            <a:ext cx="8229600" cy="1029629"/>
          </a:xfrm>
        </p:spPr>
        <p:txBody>
          <a:bodyPr>
            <a:noAutofit/>
          </a:bodyPr>
          <a:lstStyle/>
          <a:p>
            <a:r>
              <a:rPr lang="en-US" sz="4000" dirty="0" smtClean="0"/>
              <a:t>Southeast Aquatic Connectivity Assessment Project (SEACAP)</a:t>
            </a:r>
            <a:endParaRPr lang="en-US" sz="4000"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47800"/>
            <a:ext cx="6172200" cy="531127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419600" y="3962400"/>
            <a:ext cx="4572000" cy="2800767"/>
          </a:xfrm>
          <a:prstGeom prst="rect">
            <a:avLst/>
          </a:prstGeom>
          <a:solidFill>
            <a:schemeClr val="bg1"/>
          </a:solidFill>
          <a:ln>
            <a:solidFill>
              <a:schemeClr val="tx1"/>
            </a:solidFill>
          </a:ln>
        </p:spPr>
        <p:txBody>
          <a:bodyPr wrap="square">
            <a:spAutoFit/>
          </a:bodyPr>
          <a:lstStyle/>
          <a:p>
            <a:pPr marL="285750" lvl="0" indent="-285750">
              <a:buFont typeface="Arial" panose="020B0604020202020204" pitchFamily="34" charset="0"/>
              <a:buChar char="•"/>
            </a:pPr>
            <a:r>
              <a:rPr lang="en-US" sz="1600" dirty="0"/>
              <a:t>Southeast Stream Barrier GIS, v1 (SARP-wide)</a:t>
            </a:r>
          </a:p>
          <a:p>
            <a:pPr marL="742950" lvl="1" indent="-285750">
              <a:buFont typeface="Arial" panose="020B0604020202020204" pitchFamily="34" charset="0"/>
              <a:buChar char="•"/>
            </a:pPr>
            <a:r>
              <a:rPr lang="en-US" sz="1600" dirty="0"/>
              <a:t>Inventory of available GIS datasets of fish barriers </a:t>
            </a:r>
          </a:p>
          <a:p>
            <a:pPr marL="285750" lvl="0" indent="-285750">
              <a:buFont typeface="Arial" panose="020B0604020202020204" pitchFamily="34" charset="0"/>
              <a:buChar char="•"/>
            </a:pPr>
            <a:r>
              <a:rPr lang="en-US" sz="1600" dirty="0"/>
              <a:t>Southeast Aquatic Connectivity Assessment Project and Decision Support Tool (in the works) (eastern SARP)</a:t>
            </a:r>
          </a:p>
          <a:p>
            <a:pPr marL="742950" lvl="1" indent="-285750">
              <a:buFont typeface="Arial" panose="020B0604020202020204" pitchFamily="34" charset="0"/>
              <a:buChar char="•"/>
            </a:pPr>
            <a:r>
              <a:rPr lang="en-US" sz="1600" dirty="0"/>
              <a:t>Using SSBGIS and other datasets to standardize and linear reference to the </a:t>
            </a:r>
            <a:r>
              <a:rPr lang="en-US" sz="1600" dirty="0" err="1"/>
              <a:t>NHDPlus</a:t>
            </a:r>
            <a:r>
              <a:rPr lang="en-US" sz="1600" dirty="0"/>
              <a:t> for the purposes of inventorying and prioritizing the removal of barriers. Mainly focusing of dams.</a:t>
            </a:r>
          </a:p>
        </p:txBody>
      </p:sp>
      <p:pic>
        <p:nvPicPr>
          <p:cNvPr id="6" name="Picture 5" descr="▶ SEACAP Introduction - YouTube - Mozilla Firefox"/>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219200"/>
            <a:ext cx="3429000" cy="2645834"/>
          </a:xfrm>
          <a:prstGeom prst="rect">
            <a:avLst/>
          </a:prstGeom>
        </p:spPr>
      </p:pic>
    </p:spTree>
    <p:extLst>
      <p:ext uri="{BB962C8B-B14F-4D97-AF65-F5344CB8AC3E}">
        <p14:creationId xmlns:p14="http://schemas.microsoft.com/office/powerpoint/2010/main" val="686887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fontScale="90000"/>
          </a:bodyPr>
          <a:lstStyle/>
          <a:p>
            <a:r>
              <a:rPr lang="en-US" dirty="0" smtClean="0"/>
              <a:t>Multistate Aquatic Resources Information System</a:t>
            </a:r>
            <a:endParaRPr lang="en-US" dirty="0"/>
          </a:p>
        </p:txBody>
      </p:sp>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0945" r="9508" b="16307"/>
          <a:stretch/>
        </p:blipFill>
        <p:spPr bwMode="auto">
          <a:xfrm>
            <a:off x="1371600" y="1295400"/>
            <a:ext cx="6466833" cy="5444859"/>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1909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Black Bass Initiative</a:t>
            </a:r>
            <a:endParaRPr lang="en-US"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932269" cy="506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785" y="5410200"/>
            <a:ext cx="3350436"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614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38200"/>
          </a:xfrm>
        </p:spPr>
        <p:txBody>
          <a:bodyPr/>
          <a:lstStyle/>
          <a:p>
            <a:r>
              <a:rPr lang="en-US" dirty="0" smtClean="0"/>
              <a:t>Compilation of Partner’s Data</a:t>
            </a:r>
            <a:endParaRPr lang="en-US" dirty="0"/>
          </a:p>
        </p:txBody>
      </p:sp>
      <p:pic>
        <p:nvPicPr>
          <p:cNvPr id="4" name="Content Placeholder 3" descr="SARP GIS DATA.mxd - ArcMa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59055"/>
            <a:ext cx="7350992" cy="5898945"/>
          </a:xfrm>
        </p:spPr>
      </p:pic>
    </p:spTree>
    <p:extLst>
      <p:ext uri="{BB962C8B-B14F-4D97-AF65-F5344CB8AC3E}">
        <p14:creationId xmlns:p14="http://schemas.microsoft.com/office/powerpoint/2010/main" val="2106585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7772400" cy="1362075"/>
          </a:xfrm>
        </p:spPr>
        <p:txBody>
          <a:bodyPr/>
          <a:lstStyle/>
          <a:p>
            <a:pPr algn="ctr"/>
            <a:r>
              <a:rPr lang="en-US" dirty="0" smtClean="0"/>
              <a:t>Data Application</a:t>
            </a:r>
            <a:endParaRPr lang="en-US" dirty="0"/>
          </a:p>
        </p:txBody>
      </p:sp>
    </p:spTree>
    <p:extLst>
      <p:ext uri="{BB962C8B-B14F-4D97-AF65-F5344CB8AC3E}">
        <p14:creationId xmlns:p14="http://schemas.microsoft.com/office/powerpoint/2010/main" val="2862161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838200"/>
          </a:xfrm>
        </p:spPr>
        <p:txBody>
          <a:bodyPr>
            <a:noAutofit/>
          </a:bodyPr>
          <a:lstStyle/>
          <a:p>
            <a:r>
              <a:rPr lang="en-US" sz="3600" dirty="0" smtClean="0"/>
              <a:t>Tennessee/Cumberland Habitat Assessment</a:t>
            </a:r>
            <a:endParaRPr lang="en-US" sz="3600" dirty="0"/>
          </a:p>
        </p:txBody>
      </p:sp>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5694" t="9850" r="14373" b="3429"/>
          <a:stretch/>
        </p:blipFill>
        <p:spPr bwMode="auto">
          <a:xfrm>
            <a:off x="838200" y="1064798"/>
            <a:ext cx="7315200" cy="566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735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362200"/>
            <a:ext cx="7772400" cy="1362075"/>
          </a:xfrm>
        </p:spPr>
        <p:txBody>
          <a:bodyPr/>
          <a:lstStyle/>
          <a:p>
            <a:pPr algn="ctr"/>
            <a:r>
              <a:rPr lang="en-US" dirty="0" smtClean="0"/>
              <a:t>BACKGROUND AND ORGANIZATIONAL STRUCTURE</a:t>
            </a:r>
            <a:endParaRPr lang="en-US" dirty="0"/>
          </a:p>
        </p:txBody>
      </p:sp>
    </p:spTree>
    <p:extLst>
      <p:ext uri="{BB962C8B-B14F-4D97-AF65-F5344CB8AC3E}">
        <p14:creationId xmlns:p14="http://schemas.microsoft.com/office/powerpoint/2010/main" val="688123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636588"/>
            <a:ext cx="7285037" cy="558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160" y="5334001"/>
            <a:ext cx="1852840" cy="147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99416"/>
            <a:ext cx="4418806" cy="131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5400"/>
            <a:ext cx="8763000" cy="523220"/>
          </a:xfrm>
          <a:prstGeom prst="rect">
            <a:avLst/>
          </a:prstGeom>
          <a:noFill/>
        </p:spPr>
        <p:txBody>
          <a:bodyPr wrap="square" rtlCol="0">
            <a:spAutoFit/>
          </a:bodyPr>
          <a:lstStyle/>
          <a:p>
            <a:r>
              <a:rPr lang="en-US" sz="1400" dirty="0" smtClean="0"/>
              <a:t>Now, we add in predicted urbanization land use change at the year 2060.  All of the land in this layer has an 80% chance of becoming urban by 2060.  The legend will tell you which current land use type is being converted to urban.</a:t>
            </a:r>
            <a:endParaRPr lang="en-US" sz="1400" dirty="0"/>
          </a:p>
        </p:txBody>
      </p:sp>
    </p:spTree>
    <p:extLst>
      <p:ext uri="{BB962C8B-B14F-4D97-AF65-F5344CB8AC3E}">
        <p14:creationId xmlns:p14="http://schemas.microsoft.com/office/powerpoint/2010/main" val="2815017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Aquatic Data and Decision Information Compilation Tool</a:t>
            </a:r>
            <a:endParaRPr lang="en-US" dirty="0"/>
          </a:p>
        </p:txBody>
      </p:sp>
      <p:pic>
        <p:nvPicPr>
          <p:cNvPr id="4" name="Content Placeholder 3" descr="Southeast Aquatic Resources Partnership (SARP)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44130"/>
            <a:ext cx="7275576" cy="5613870"/>
          </a:xfrm>
        </p:spPr>
      </p:pic>
    </p:spTree>
    <p:extLst>
      <p:ext uri="{BB962C8B-B14F-4D97-AF65-F5344CB8AC3E}">
        <p14:creationId xmlns:p14="http://schemas.microsoft.com/office/powerpoint/2010/main" val="30908966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837998"/>
            <a:ext cx="7772400" cy="6005946"/>
          </a:xfrm>
        </p:spPr>
      </p:pic>
      <p:sp>
        <p:nvSpPr>
          <p:cNvPr id="5" name="TextBox 4"/>
          <p:cNvSpPr txBox="1"/>
          <p:nvPr/>
        </p:nvSpPr>
        <p:spPr>
          <a:xfrm>
            <a:off x="1894168" y="228600"/>
            <a:ext cx="5790431" cy="461665"/>
          </a:xfrm>
          <a:prstGeom prst="rect">
            <a:avLst/>
          </a:prstGeom>
          <a:noFill/>
        </p:spPr>
        <p:txBody>
          <a:bodyPr wrap="none" rtlCol="0">
            <a:spAutoFit/>
          </a:bodyPr>
          <a:lstStyle/>
          <a:p>
            <a:pPr algn="ctr"/>
            <a:r>
              <a:rPr lang="en-US" sz="2400" dirty="0" smtClean="0"/>
              <a:t>Custom Scenario Visualization Tool Workflow</a:t>
            </a:r>
            <a:endParaRPr lang="en-US" sz="2400" dirty="0"/>
          </a:p>
        </p:txBody>
      </p:sp>
    </p:spTree>
    <p:extLst>
      <p:ext uri="{BB962C8B-B14F-4D97-AF65-F5344CB8AC3E}">
        <p14:creationId xmlns:p14="http://schemas.microsoft.com/office/powerpoint/2010/main" val="443123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r>
              <a:rPr lang="en-US" dirty="0" smtClean="0"/>
              <a:t>LCC’s Conservation Planning Atlases</a:t>
            </a:r>
            <a:endParaRPr lang="en-US" dirty="0"/>
          </a:p>
        </p:txBody>
      </p:sp>
      <p:pic>
        <p:nvPicPr>
          <p:cNvPr id="4" name="Content Placeholder 3" descr="Southeast Aquatic Resources Partnership | Galleries | Southeast Region CPA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5400" y="1219200"/>
            <a:ext cx="7110374" cy="5486400"/>
          </a:xfrm>
        </p:spPr>
      </p:pic>
    </p:spTree>
    <p:extLst>
      <p:ext uri="{BB962C8B-B14F-4D97-AF65-F5344CB8AC3E}">
        <p14:creationId xmlns:p14="http://schemas.microsoft.com/office/powerpoint/2010/main" val="3391545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38200"/>
          </a:xfrm>
        </p:spPr>
        <p:txBody>
          <a:bodyPr/>
          <a:lstStyle/>
          <a:p>
            <a:r>
              <a:rPr lang="en-US" dirty="0" smtClean="0"/>
              <a:t>SARP Science Needs</a:t>
            </a:r>
            <a:endParaRPr lang="en-US"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066800"/>
            <a:ext cx="4589717" cy="5604835"/>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2339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SDC Membership</a:t>
            </a:r>
            <a:endParaRPr lang="en-US" dirty="0"/>
          </a:p>
        </p:txBody>
      </p:sp>
      <p:sp>
        <p:nvSpPr>
          <p:cNvPr id="3" name="Content Placeholder 2"/>
          <p:cNvSpPr>
            <a:spLocks noGrp="1"/>
          </p:cNvSpPr>
          <p:nvPr>
            <p:ph idx="1"/>
          </p:nvPr>
        </p:nvSpPr>
        <p:spPr/>
        <p:txBody>
          <a:bodyPr/>
          <a:lstStyle/>
          <a:p>
            <a:r>
              <a:rPr lang="en-US" dirty="0" smtClean="0"/>
              <a:t>16 State, Federal, and NGO agencies; plus 2 FHPs and reps from LCCs</a:t>
            </a:r>
          </a:p>
          <a:p>
            <a:r>
              <a:rPr lang="en-US" dirty="0" smtClean="0"/>
              <a:t>Approximately 40 members</a:t>
            </a:r>
          </a:p>
          <a:p>
            <a:pPr lvl="1"/>
            <a:r>
              <a:rPr lang="en-US" dirty="0" smtClean="0"/>
              <a:t>Chair:  Will Duncan, USFWS-Athens, GA</a:t>
            </a:r>
          </a:p>
          <a:p>
            <a:r>
              <a:rPr lang="en-US" dirty="0" smtClean="0"/>
              <a:t>Voluntary membership</a:t>
            </a:r>
          </a:p>
          <a:p>
            <a:r>
              <a:rPr lang="en-US" dirty="0" smtClean="0"/>
              <a:t>Monthly conference calls and an Annual meeting</a:t>
            </a:r>
          </a:p>
        </p:txBody>
      </p:sp>
    </p:spTree>
    <p:extLst>
      <p:ext uri="{BB962C8B-B14F-4D97-AF65-F5344CB8AC3E}">
        <p14:creationId xmlns:p14="http://schemas.microsoft.com/office/powerpoint/2010/main" val="1123173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 on the SARP Science and Data Committee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Directed by Southeast Aquatic Habitat Plan’s Integrated Conservation Strategies</a:t>
            </a:r>
          </a:p>
          <a:p>
            <a:r>
              <a:rPr lang="en-US" dirty="0" smtClean="0"/>
              <a:t>Tasks for the SDC include:</a:t>
            </a:r>
          </a:p>
          <a:p>
            <a:pPr lvl="1"/>
            <a:r>
              <a:rPr lang="en-US" dirty="0" smtClean="0"/>
              <a:t>Identify existing information and data gaps for aquatic</a:t>
            </a:r>
          </a:p>
          <a:p>
            <a:pPr lvl="1"/>
            <a:r>
              <a:rPr lang="en-US" dirty="0" smtClean="0"/>
              <a:t>Encourage integration of relevant data from partners</a:t>
            </a:r>
          </a:p>
          <a:p>
            <a:pPr lvl="1"/>
            <a:r>
              <a:rPr lang="en-US" dirty="0" smtClean="0"/>
              <a:t>Support NFHP Science and Data Committee</a:t>
            </a:r>
          </a:p>
          <a:p>
            <a:pPr lvl="1"/>
            <a:r>
              <a:rPr lang="en-US" dirty="0" smtClean="0"/>
              <a:t>Work towards identifying priority areas</a:t>
            </a:r>
          </a:p>
          <a:p>
            <a:pPr lvl="1"/>
            <a:r>
              <a:rPr lang="en-US" dirty="0" smtClean="0"/>
              <a:t>Identify guidelines on aquatic habitat management tools and practices</a:t>
            </a:r>
          </a:p>
          <a:p>
            <a:pPr lvl="1"/>
            <a:r>
              <a:rPr lang="en-US" dirty="0" smtClean="0"/>
              <a:t>Assess progress towards objective’s targets every 5 years</a:t>
            </a:r>
          </a:p>
          <a:p>
            <a:pPr lvl="1"/>
            <a:endParaRPr lang="en-US" dirty="0"/>
          </a:p>
        </p:txBody>
      </p:sp>
    </p:spTree>
    <p:extLst>
      <p:ext uri="{BB962C8B-B14F-4D97-AF65-F5344CB8AC3E}">
        <p14:creationId xmlns:p14="http://schemas.microsoft.com/office/powerpoint/2010/main" val="3337801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447800"/>
            <a:ext cx="9144000" cy="12192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67000"/>
            <a:ext cx="9144000" cy="4191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17038" y="2667000"/>
            <a:ext cx="2785635" cy="369332"/>
          </a:xfrm>
          <a:prstGeom prst="rect">
            <a:avLst/>
          </a:prstGeom>
          <a:noFill/>
        </p:spPr>
        <p:txBody>
          <a:bodyPr wrap="none" rtlCol="0">
            <a:spAutoFit/>
          </a:bodyPr>
          <a:lstStyle/>
          <a:p>
            <a:pPr algn="ctr"/>
            <a:r>
              <a:rPr lang="en-US" dirty="0" smtClean="0">
                <a:solidFill>
                  <a:sysClr val="windowText" lastClr="000000"/>
                </a:solidFill>
              </a:rPr>
              <a:t>New and ongoing initiatives</a:t>
            </a:r>
          </a:p>
        </p:txBody>
      </p:sp>
      <p:sp>
        <p:nvSpPr>
          <p:cNvPr id="11" name="TextBox 10"/>
          <p:cNvSpPr txBox="1"/>
          <p:nvPr/>
        </p:nvSpPr>
        <p:spPr>
          <a:xfrm>
            <a:off x="4672366" y="2971800"/>
            <a:ext cx="1524000" cy="1015663"/>
          </a:xfrm>
          <a:prstGeom prst="rect">
            <a:avLst/>
          </a:prstGeom>
          <a:solidFill>
            <a:schemeClr val="bg2"/>
          </a:solidFill>
          <a:ln>
            <a:solidFill>
              <a:schemeClr val="tx1"/>
            </a:solidFill>
          </a:ln>
        </p:spPr>
        <p:txBody>
          <a:bodyPr wrap="square" rtlCol="0">
            <a:spAutoFit/>
          </a:bodyPr>
          <a:lstStyle/>
          <a:p>
            <a:r>
              <a:rPr lang="en-US" sz="1200" dirty="0" smtClean="0"/>
              <a:t>Prioritization Tools Committee:</a:t>
            </a:r>
          </a:p>
          <a:p>
            <a:r>
              <a:rPr lang="en-US" sz="1200" dirty="0" smtClean="0"/>
              <a:t>Staffed and partly Funded</a:t>
            </a:r>
          </a:p>
          <a:p>
            <a:r>
              <a:rPr lang="en-US" sz="1200" dirty="0"/>
              <a:t>L</a:t>
            </a:r>
            <a:r>
              <a:rPr lang="en-US" sz="1200" dirty="0" smtClean="0"/>
              <a:t>ayout completed</a:t>
            </a:r>
            <a:endParaRPr lang="en-US" sz="1200" dirty="0"/>
          </a:p>
        </p:txBody>
      </p:sp>
      <p:sp>
        <p:nvSpPr>
          <p:cNvPr id="14" name="TextBox 13"/>
          <p:cNvSpPr txBox="1"/>
          <p:nvPr/>
        </p:nvSpPr>
        <p:spPr>
          <a:xfrm>
            <a:off x="4768755" y="5867400"/>
            <a:ext cx="4066468" cy="707886"/>
          </a:xfrm>
          <a:prstGeom prst="rect">
            <a:avLst/>
          </a:prstGeom>
          <a:noFill/>
        </p:spPr>
        <p:txBody>
          <a:bodyPr wrap="square" rtlCol="0">
            <a:spAutoFit/>
          </a:bodyPr>
          <a:lstStyle/>
          <a:p>
            <a:r>
              <a:rPr lang="en-US" sz="1000" dirty="0" smtClean="0">
                <a:solidFill>
                  <a:sysClr val="windowText" lastClr="000000"/>
                </a:solidFill>
              </a:rPr>
              <a:t>Note: Sub committees are charged with the responsibility of developing good ideas and products, and routinely vetting them with the larger Science and Data Committee.  New committees can be added, and old ones removed as necessary.  </a:t>
            </a:r>
            <a:endParaRPr lang="en-US" sz="1000" dirty="0">
              <a:solidFill>
                <a:sysClr val="windowText" lastClr="000000"/>
              </a:solidFill>
            </a:endParaRPr>
          </a:p>
        </p:txBody>
      </p:sp>
      <p:sp>
        <p:nvSpPr>
          <p:cNvPr id="15" name="TextBox 14"/>
          <p:cNvSpPr txBox="1"/>
          <p:nvPr/>
        </p:nvSpPr>
        <p:spPr>
          <a:xfrm>
            <a:off x="618685" y="1714382"/>
            <a:ext cx="4375943" cy="523220"/>
          </a:xfrm>
          <a:prstGeom prst="rect">
            <a:avLst/>
          </a:prstGeom>
          <a:noFill/>
        </p:spPr>
        <p:txBody>
          <a:bodyPr wrap="none" rtlCol="0">
            <a:spAutoFit/>
          </a:bodyPr>
          <a:lstStyle/>
          <a:p>
            <a:pPr algn="ctr"/>
            <a:r>
              <a:rPr lang="en-US" sz="2800" dirty="0" smtClean="0">
                <a:solidFill>
                  <a:sysClr val="windowText" lastClr="000000"/>
                </a:solidFill>
              </a:rPr>
              <a:t>Science and Data Committee</a:t>
            </a:r>
          </a:p>
        </p:txBody>
      </p:sp>
      <p:sp>
        <p:nvSpPr>
          <p:cNvPr id="17" name="TextBox 16"/>
          <p:cNvSpPr txBox="1"/>
          <p:nvPr/>
        </p:nvSpPr>
        <p:spPr>
          <a:xfrm>
            <a:off x="5105400" y="1500172"/>
            <a:ext cx="3810000" cy="1061829"/>
          </a:xfrm>
          <a:prstGeom prst="rect">
            <a:avLst/>
          </a:prstGeom>
          <a:noFill/>
        </p:spPr>
        <p:txBody>
          <a:bodyPr wrap="square" rtlCol="0">
            <a:spAutoFit/>
          </a:bodyPr>
          <a:lstStyle/>
          <a:p>
            <a:r>
              <a:rPr lang="en-US" sz="1050" dirty="0" smtClean="0">
                <a:solidFill>
                  <a:sysClr val="windowText" lastClr="000000"/>
                </a:solidFill>
              </a:rPr>
              <a:t>Charged with the responsibility of providing scientific  technical support and expertise to steering committee, conducting habitat assessments and the science behind the strategy, and routinely corresponding with NFHAP and SARP Steering Committee.  Committee also includes expertise from Southeastern Fishes Council..</a:t>
            </a:r>
            <a:endParaRPr lang="en-US" sz="1050" dirty="0">
              <a:solidFill>
                <a:sysClr val="windowText" lastClr="000000"/>
              </a:solidFill>
            </a:endParaRPr>
          </a:p>
        </p:txBody>
      </p:sp>
      <p:sp>
        <p:nvSpPr>
          <p:cNvPr id="18" name="Rectangle 17"/>
          <p:cNvSpPr/>
          <p:nvPr/>
        </p:nvSpPr>
        <p:spPr>
          <a:xfrm>
            <a:off x="6927" y="381000"/>
            <a:ext cx="9144000" cy="1036782"/>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301709" y="671899"/>
            <a:ext cx="3515451" cy="584775"/>
          </a:xfrm>
          <a:prstGeom prst="rect">
            <a:avLst/>
          </a:prstGeom>
          <a:noFill/>
        </p:spPr>
        <p:txBody>
          <a:bodyPr wrap="none" rtlCol="0">
            <a:spAutoFit/>
          </a:bodyPr>
          <a:lstStyle/>
          <a:p>
            <a:pPr algn="ctr"/>
            <a:r>
              <a:rPr lang="en-US" sz="3200" dirty="0" smtClean="0">
                <a:solidFill>
                  <a:sysClr val="windowText" lastClr="000000"/>
                </a:solidFill>
              </a:rPr>
              <a:t>Steering Committee</a:t>
            </a:r>
          </a:p>
        </p:txBody>
      </p:sp>
      <p:sp>
        <p:nvSpPr>
          <p:cNvPr id="20" name="TextBox 19"/>
          <p:cNvSpPr txBox="1"/>
          <p:nvPr/>
        </p:nvSpPr>
        <p:spPr>
          <a:xfrm>
            <a:off x="5003614" y="533400"/>
            <a:ext cx="3810000" cy="646331"/>
          </a:xfrm>
          <a:prstGeom prst="rect">
            <a:avLst/>
          </a:prstGeom>
          <a:noFill/>
        </p:spPr>
        <p:txBody>
          <a:bodyPr wrap="square" rtlCol="0">
            <a:spAutoFit/>
          </a:bodyPr>
          <a:lstStyle/>
          <a:p>
            <a:r>
              <a:rPr lang="en-US" sz="1200" dirty="0" smtClean="0">
                <a:solidFill>
                  <a:sysClr val="windowText" lastClr="000000"/>
                </a:solidFill>
              </a:rPr>
              <a:t>Charged with the responsibilities of making big decisions, developing a vision for SARP, strategizing, using information supplied by Science and Data Committee.</a:t>
            </a:r>
            <a:endParaRPr lang="en-US" sz="1200" dirty="0">
              <a:solidFill>
                <a:sysClr val="windowText" lastClr="000000"/>
              </a:solidFill>
            </a:endParaRPr>
          </a:p>
        </p:txBody>
      </p:sp>
      <p:sp>
        <p:nvSpPr>
          <p:cNvPr id="21" name="Up Arrow 20"/>
          <p:cNvSpPr/>
          <p:nvPr/>
        </p:nvSpPr>
        <p:spPr>
          <a:xfrm>
            <a:off x="304800" y="2237602"/>
            <a:ext cx="322970" cy="553996"/>
          </a:xfrm>
          <a:prstGeom prst="upArrow">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a:off x="295715" y="1190018"/>
            <a:ext cx="322970" cy="553996"/>
          </a:xfrm>
          <a:prstGeom prst="upArrow">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96353" y="0"/>
            <a:ext cx="5463483" cy="369332"/>
          </a:xfrm>
          <a:prstGeom prst="rect">
            <a:avLst/>
          </a:prstGeom>
          <a:noFill/>
        </p:spPr>
        <p:txBody>
          <a:bodyPr wrap="none" rtlCol="0">
            <a:spAutoFit/>
          </a:bodyPr>
          <a:lstStyle/>
          <a:p>
            <a:r>
              <a:rPr lang="en-US" dirty="0" smtClean="0"/>
              <a:t>Organizational Structure of Science and Data Committee</a:t>
            </a:r>
            <a:endParaRPr lang="en-US" dirty="0"/>
          </a:p>
        </p:txBody>
      </p:sp>
      <p:sp>
        <p:nvSpPr>
          <p:cNvPr id="25" name="TextBox 24"/>
          <p:cNvSpPr txBox="1"/>
          <p:nvPr/>
        </p:nvSpPr>
        <p:spPr>
          <a:xfrm>
            <a:off x="6788331" y="2949757"/>
            <a:ext cx="1524000" cy="1015663"/>
          </a:xfrm>
          <a:prstGeom prst="rect">
            <a:avLst/>
          </a:prstGeom>
          <a:solidFill>
            <a:schemeClr val="bg2"/>
          </a:solidFill>
          <a:ln>
            <a:solidFill>
              <a:schemeClr val="tx1"/>
            </a:solidFill>
          </a:ln>
        </p:spPr>
        <p:txBody>
          <a:bodyPr wrap="square" rtlCol="0">
            <a:spAutoFit/>
          </a:bodyPr>
          <a:lstStyle/>
          <a:p>
            <a:r>
              <a:rPr lang="en-US" sz="1200" dirty="0" smtClean="0"/>
              <a:t>Science Needs Document Update: Roger, </a:t>
            </a:r>
            <a:r>
              <a:rPr lang="en-US" sz="1200" b="1" dirty="0" smtClean="0"/>
              <a:t>Scott</a:t>
            </a:r>
            <a:r>
              <a:rPr lang="en-US" sz="1200" dirty="0" smtClean="0"/>
              <a:t>, Will, Cindy W, Emily </a:t>
            </a:r>
            <a:r>
              <a:rPr lang="en-US" sz="1200" dirty="0" err="1" smtClean="0"/>
              <a:t>GrA</a:t>
            </a:r>
            <a:r>
              <a:rPr lang="en-US" sz="1200" dirty="0" smtClean="0"/>
              <a:t>, </a:t>
            </a:r>
          </a:p>
          <a:p>
            <a:r>
              <a:rPr lang="en-US" sz="1200" dirty="0" smtClean="0"/>
              <a:t>(Google Docs)</a:t>
            </a:r>
          </a:p>
        </p:txBody>
      </p:sp>
      <p:sp>
        <p:nvSpPr>
          <p:cNvPr id="26" name="TextBox 25"/>
          <p:cNvSpPr txBox="1"/>
          <p:nvPr/>
        </p:nvSpPr>
        <p:spPr>
          <a:xfrm>
            <a:off x="2667000" y="3226755"/>
            <a:ext cx="1524000" cy="1384995"/>
          </a:xfrm>
          <a:prstGeom prst="rect">
            <a:avLst/>
          </a:prstGeom>
          <a:solidFill>
            <a:schemeClr val="bg2"/>
          </a:solidFill>
          <a:ln>
            <a:solidFill>
              <a:schemeClr val="tx1"/>
            </a:solidFill>
          </a:ln>
        </p:spPr>
        <p:txBody>
          <a:bodyPr wrap="square" rtlCol="0">
            <a:spAutoFit/>
          </a:bodyPr>
          <a:lstStyle/>
          <a:p>
            <a:r>
              <a:rPr lang="en-US" sz="1200" dirty="0" smtClean="0"/>
              <a:t>Update of SAHP Targets:</a:t>
            </a:r>
          </a:p>
          <a:p>
            <a:r>
              <a:rPr lang="en-US" sz="1200" dirty="0" smtClean="0"/>
              <a:t>Who will lead?</a:t>
            </a:r>
          </a:p>
          <a:p>
            <a:r>
              <a:rPr lang="en-US" sz="1200" dirty="0" smtClean="0"/>
              <a:t>What is the timeline for completion?</a:t>
            </a:r>
          </a:p>
          <a:p>
            <a:r>
              <a:rPr lang="en-US" sz="1200" dirty="0" smtClean="0"/>
              <a:t>Which objectives will we target</a:t>
            </a:r>
          </a:p>
        </p:txBody>
      </p:sp>
      <p:sp>
        <p:nvSpPr>
          <p:cNvPr id="28" name="TextBox 27"/>
          <p:cNvSpPr txBox="1"/>
          <p:nvPr/>
        </p:nvSpPr>
        <p:spPr>
          <a:xfrm>
            <a:off x="685800" y="3227684"/>
            <a:ext cx="1524000" cy="2492990"/>
          </a:xfrm>
          <a:prstGeom prst="rect">
            <a:avLst/>
          </a:prstGeom>
          <a:solidFill>
            <a:schemeClr val="bg2"/>
          </a:solidFill>
          <a:ln>
            <a:solidFill>
              <a:schemeClr val="tx1"/>
            </a:solidFill>
          </a:ln>
        </p:spPr>
        <p:txBody>
          <a:bodyPr wrap="square" rtlCol="0">
            <a:spAutoFit/>
          </a:bodyPr>
          <a:lstStyle/>
          <a:p>
            <a:r>
              <a:rPr lang="en-US" sz="1200" dirty="0" smtClean="0"/>
              <a:t>Ad Hoc Team:</a:t>
            </a:r>
          </a:p>
          <a:p>
            <a:endParaRPr lang="en-US" sz="1200" dirty="0"/>
          </a:p>
          <a:p>
            <a:r>
              <a:rPr lang="en-US" sz="1200" dirty="0" smtClean="0"/>
              <a:t>Application and Validation of TN/Cumberland Assessment:</a:t>
            </a:r>
          </a:p>
          <a:p>
            <a:endParaRPr lang="en-US" sz="1200" dirty="0" smtClean="0"/>
          </a:p>
          <a:p>
            <a:r>
              <a:rPr lang="en-US" sz="1200" dirty="0" smtClean="0"/>
              <a:t>Who will lead?</a:t>
            </a:r>
          </a:p>
          <a:p>
            <a:r>
              <a:rPr lang="en-US" sz="1200" dirty="0" smtClean="0"/>
              <a:t>Who will participate?</a:t>
            </a:r>
          </a:p>
          <a:p>
            <a:r>
              <a:rPr lang="en-US" sz="1200" dirty="0" smtClean="0"/>
              <a:t>What is the timeline for completion?</a:t>
            </a:r>
          </a:p>
          <a:p>
            <a:r>
              <a:rPr lang="en-US" sz="1200" dirty="0" smtClean="0"/>
              <a:t>Which objectives will we target</a:t>
            </a:r>
          </a:p>
        </p:txBody>
      </p:sp>
      <p:sp>
        <p:nvSpPr>
          <p:cNvPr id="29" name="TextBox 28"/>
          <p:cNvSpPr txBox="1"/>
          <p:nvPr/>
        </p:nvSpPr>
        <p:spPr>
          <a:xfrm>
            <a:off x="4689783" y="4114800"/>
            <a:ext cx="1524000" cy="1569660"/>
          </a:xfrm>
          <a:prstGeom prst="rect">
            <a:avLst/>
          </a:prstGeom>
          <a:solidFill>
            <a:schemeClr val="bg2"/>
          </a:solidFill>
          <a:ln>
            <a:solidFill>
              <a:schemeClr val="tx1"/>
            </a:solidFill>
          </a:ln>
        </p:spPr>
        <p:txBody>
          <a:bodyPr wrap="square" rtlCol="0">
            <a:spAutoFit/>
          </a:bodyPr>
          <a:lstStyle/>
          <a:p>
            <a:r>
              <a:rPr lang="en-US" sz="1200" dirty="0" smtClean="0"/>
              <a:t>LCC-SARP collaboration Club:</a:t>
            </a:r>
          </a:p>
          <a:p>
            <a:r>
              <a:rPr lang="en-US" sz="1200" dirty="0" smtClean="0"/>
              <a:t>Who will lead? Cathy, </a:t>
            </a:r>
            <a:r>
              <a:rPr lang="en-US" sz="1200" b="1" dirty="0" smtClean="0"/>
              <a:t>Glenn</a:t>
            </a:r>
            <a:r>
              <a:rPr lang="en-US" sz="1200" dirty="0" smtClean="0"/>
              <a:t>, Peggy, etc.</a:t>
            </a:r>
          </a:p>
          <a:p>
            <a:r>
              <a:rPr lang="en-US" sz="1200" dirty="0" smtClean="0"/>
              <a:t>What is the timeline for completion?</a:t>
            </a:r>
          </a:p>
          <a:p>
            <a:r>
              <a:rPr lang="en-US" sz="1200" dirty="0" smtClean="0"/>
              <a:t>Which objectives will we target?</a:t>
            </a:r>
          </a:p>
        </p:txBody>
      </p:sp>
      <p:sp>
        <p:nvSpPr>
          <p:cNvPr id="24" name="TextBox 23"/>
          <p:cNvSpPr txBox="1"/>
          <p:nvPr/>
        </p:nvSpPr>
        <p:spPr>
          <a:xfrm>
            <a:off x="2629112" y="4751178"/>
            <a:ext cx="1524000" cy="1754326"/>
          </a:xfrm>
          <a:prstGeom prst="rect">
            <a:avLst/>
          </a:prstGeom>
          <a:solidFill>
            <a:schemeClr val="bg2"/>
          </a:solidFill>
          <a:ln>
            <a:solidFill>
              <a:schemeClr val="tx1"/>
            </a:solidFill>
          </a:ln>
        </p:spPr>
        <p:txBody>
          <a:bodyPr wrap="square" rtlCol="0">
            <a:spAutoFit/>
          </a:bodyPr>
          <a:lstStyle/>
          <a:p>
            <a:r>
              <a:rPr lang="en-US" sz="1200" dirty="0" smtClean="0"/>
              <a:t>Validation Subcommittee:</a:t>
            </a:r>
            <a:endParaRPr lang="en-US" sz="1200" dirty="0"/>
          </a:p>
          <a:p>
            <a:r>
              <a:rPr lang="en-US" sz="1200" dirty="0" smtClean="0"/>
              <a:t>Tripp, Mark Cantrell, Mary Davis, Will,  Mark Scott, Emily </a:t>
            </a:r>
            <a:r>
              <a:rPr lang="en-US" sz="1200" dirty="0" err="1" smtClean="0"/>
              <a:t>Granstaff</a:t>
            </a:r>
            <a:r>
              <a:rPr lang="en-US" sz="1200" dirty="0" smtClean="0"/>
              <a:t>, Glen, Tom </a:t>
            </a:r>
            <a:r>
              <a:rPr lang="en-US" sz="1200" dirty="0" err="1" smtClean="0"/>
              <a:t>Champlau</a:t>
            </a:r>
            <a:r>
              <a:rPr lang="en-US" sz="1200" dirty="0" smtClean="0"/>
              <a:t>, Roger, Steve </a:t>
            </a:r>
            <a:r>
              <a:rPr lang="en-US" sz="1200" dirty="0" err="1" smtClean="0"/>
              <a:t>Magnelia</a:t>
            </a:r>
            <a:r>
              <a:rPr lang="en-US" sz="1200" dirty="0" smtClean="0"/>
              <a:t>, Cathy Phillips</a:t>
            </a:r>
          </a:p>
        </p:txBody>
      </p:sp>
      <p:sp>
        <p:nvSpPr>
          <p:cNvPr id="27" name="TextBox 26"/>
          <p:cNvSpPr txBox="1"/>
          <p:nvPr/>
        </p:nvSpPr>
        <p:spPr>
          <a:xfrm>
            <a:off x="6788331" y="4114800"/>
            <a:ext cx="1524000" cy="1015663"/>
          </a:xfrm>
          <a:prstGeom prst="rect">
            <a:avLst/>
          </a:prstGeom>
          <a:solidFill>
            <a:schemeClr val="bg2"/>
          </a:solidFill>
          <a:ln>
            <a:solidFill>
              <a:schemeClr val="tx1"/>
            </a:solidFill>
          </a:ln>
        </p:spPr>
        <p:txBody>
          <a:bodyPr wrap="square" rtlCol="0">
            <a:spAutoFit/>
          </a:bodyPr>
          <a:lstStyle/>
          <a:p>
            <a:r>
              <a:rPr lang="en-US" sz="1200" dirty="0" smtClean="0"/>
              <a:t>Whitewater to </a:t>
            </a:r>
            <a:r>
              <a:rPr lang="en-US" sz="1200" dirty="0" err="1" smtClean="0"/>
              <a:t>Bluewater</a:t>
            </a:r>
            <a:r>
              <a:rPr lang="en-US" sz="1200" dirty="0" smtClean="0"/>
              <a:t>: </a:t>
            </a:r>
          </a:p>
          <a:p>
            <a:r>
              <a:rPr lang="en-US" sz="1200" b="1" dirty="0" smtClean="0"/>
              <a:t>Emily Greene</a:t>
            </a:r>
            <a:r>
              <a:rPr lang="en-US" sz="1200" dirty="0" smtClean="0"/>
              <a:t>, Scott, Emily </a:t>
            </a:r>
            <a:r>
              <a:rPr lang="en-US" sz="1200" dirty="0" err="1" smtClean="0"/>
              <a:t>Granstaff</a:t>
            </a:r>
            <a:r>
              <a:rPr lang="en-US" sz="1200" dirty="0" smtClean="0"/>
              <a:t>, </a:t>
            </a:r>
            <a:r>
              <a:rPr lang="en-US" sz="1200" smtClean="0"/>
              <a:t>Will Duncan</a:t>
            </a:r>
            <a:endParaRPr lang="en-US" sz="1200" dirty="0" smtClean="0"/>
          </a:p>
        </p:txBody>
      </p:sp>
    </p:spTree>
    <p:extLst>
      <p:ext uri="{BB962C8B-B14F-4D97-AF65-F5344CB8AC3E}">
        <p14:creationId xmlns:p14="http://schemas.microsoft.com/office/powerpoint/2010/main" val="1857474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SARP Project Tracking Database</a:t>
            </a:r>
            <a:endParaRPr lang="en-US" dirty="0"/>
          </a:p>
        </p:txBody>
      </p:sp>
      <p:pic>
        <p:nvPicPr>
          <p:cNvPr id="4" name="Content Placeholder 3" descr="SARP Projects Database Schema - Google Drive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116" y="838200"/>
            <a:ext cx="7615084" cy="5875836"/>
          </a:xfrm>
        </p:spPr>
      </p:pic>
    </p:spTree>
    <p:extLst>
      <p:ext uri="{BB962C8B-B14F-4D97-AF65-F5344CB8AC3E}">
        <p14:creationId xmlns:p14="http://schemas.microsoft.com/office/powerpoint/2010/main" val="1198730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
            <a:ext cx="8229600" cy="1040780"/>
          </a:xfrm>
        </p:spPr>
        <p:txBody>
          <a:bodyPr/>
          <a:lstStyle/>
          <a:p>
            <a:r>
              <a:rPr lang="en-US" dirty="0" smtClean="0"/>
              <a:t>SARP Conservation Focus Areas</a:t>
            </a:r>
            <a:endParaRPr lang="en-US" dirty="0"/>
          </a:p>
        </p:txBody>
      </p:sp>
      <p:pic>
        <p:nvPicPr>
          <p:cNvPr id="1026" name="Picture 2" descr="\\IFW4FO-TNCVLGIS\Data\GISDATA\Projects\SARP\Priorities\SARPConservationAreas\ConservationAreas_2012RFP_F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66800"/>
            <a:ext cx="7360024" cy="568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71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BMP Library</a:t>
            </a:r>
            <a:endParaRPr lang="en-US" dirty="0"/>
          </a:p>
        </p:txBody>
      </p:sp>
      <p:pic>
        <p:nvPicPr>
          <p:cNvPr id="4" name="Picture 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9694" y="1151647"/>
            <a:ext cx="6344106" cy="562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613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2400" cy="1362075"/>
          </a:xfrm>
        </p:spPr>
        <p:txBody>
          <a:bodyPr>
            <a:normAutofit/>
          </a:bodyPr>
          <a:lstStyle/>
          <a:p>
            <a:pPr algn="ctr"/>
            <a:r>
              <a:rPr lang="en-US" dirty="0" smtClean="0"/>
              <a:t>Data Development and Assessments</a:t>
            </a:r>
            <a:endParaRPr lang="en-US" dirty="0"/>
          </a:p>
        </p:txBody>
      </p:sp>
    </p:spTree>
    <p:extLst>
      <p:ext uri="{BB962C8B-B14F-4D97-AF65-F5344CB8AC3E}">
        <p14:creationId xmlns:p14="http://schemas.microsoft.com/office/powerpoint/2010/main" val="1587508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726</Words>
  <Application>Microsoft Office PowerPoint</Application>
  <PresentationFormat>On-screen Show (4:3)</PresentationFormat>
  <Paragraphs>98</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SARP Science and Data Committee Science Projects</vt:lpstr>
      <vt:lpstr>BACKGROUND AND ORGANIZATIONAL STRUCTURE</vt:lpstr>
      <vt:lpstr>SDC Membership</vt:lpstr>
      <vt:lpstr>Background on the SARP Science and Data Committee</vt:lpstr>
      <vt:lpstr>PowerPoint Presentation</vt:lpstr>
      <vt:lpstr>SARP Project Tracking Database</vt:lpstr>
      <vt:lpstr>SARP Conservation Focus Areas</vt:lpstr>
      <vt:lpstr>BMP Library</vt:lpstr>
      <vt:lpstr>Data Development and Assessments</vt:lpstr>
      <vt:lpstr>River Classification</vt:lpstr>
      <vt:lpstr>Stream Temperature Logger Sites</vt:lpstr>
      <vt:lpstr>Riparian Assessment</vt:lpstr>
      <vt:lpstr>Risk of Flow Alteration Assessment</vt:lpstr>
      <vt:lpstr>Southeast Aquatic Connectivity Assessment Project (SEACAP)</vt:lpstr>
      <vt:lpstr>Multistate Aquatic Resources Information System</vt:lpstr>
      <vt:lpstr>Native Black Bass Initiative</vt:lpstr>
      <vt:lpstr>Compilation of Partner’s Data</vt:lpstr>
      <vt:lpstr>Data Application</vt:lpstr>
      <vt:lpstr>Tennessee/Cumberland Habitat Assessment</vt:lpstr>
      <vt:lpstr>PowerPoint Presentation</vt:lpstr>
      <vt:lpstr>Aquatic Data and Decision Information Compilation Tool</vt:lpstr>
      <vt:lpstr>PowerPoint Presentation</vt:lpstr>
      <vt:lpstr>LCC’s Conservation Planning Atlases</vt:lpstr>
      <vt:lpstr>SARP Science Needs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Granstaff, Emily M</dc:creator>
  <cp:lastModifiedBy>Granstaff, Emily M</cp:lastModifiedBy>
  <cp:revision>14</cp:revision>
  <dcterms:created xsi:type="dcterms:W3CDTF">2013-10-25T14:10:33Z</dcterms:created>
  <dcterms:modified xsi:type="dcterms:W3CDTF">2013-10-25T19:07:04Z</dcterms:modified>
</cp:coreProperties>
</file>